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sldIdLst>
    <p:sldId id="256" r:id="rId2"/>
    <p:sldId id="257" r:id="rId3"/>
    <p:sldId id="258" r:id="rId4"/>
    <p:sldId id="259" r:id="rId5"/>
    <p:sldId id="260" r:id="rId6"/>
    <p:sldId id="261" r:id="rId7"/>
    <p:sldId id="262" r:id="rId8"/>
    <p:sldId id="269" r:id="rId9"/>
    <p:sldId id="271" r:id="rId10"/>
    <p:sldId id="270" r:id="rId11"/>
    <p:sldId id="272" r:id="rId12"/>
    <p:sldId id="273" r:id="rId13"/>
    <p:sldId id="263" r:id="rId14"/>
    <p:sldId id="264" r:id="rId15"/>
    <p:sldId id="274" r:id="rId16"/>
    <p:sldId id="275" r:id="rId17"/>
    <p:sldId id="277" r:id="rId18"/>
    <p:sldId id="276" r:id="rId19"/>
    <p:sldId id="266" r:id="rId20"/>
    <p:sldId id="26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5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245FD86-1958-475D-A1BE-FFE1D14DB8FA}" type="datetimeFigureOut">
              <a:rPr lang="tr-TR" smtClean="0"/>
              <a:t>1.07.2022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770541D-9BE2-4BB5-92AE-AEAECB82C83A}"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24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245FD86-1958-475D-A1BE-FFE1D14DB8FA}" type="datetimeFigureOut">
              <a:rPr lang="tr-TR" smtClean="0"/>
              <a:t>1.07.2022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770541D-9BE2-4BB5-92AE-AEAECB82C83A}" type="slidenum">
              <a:rPr lang="tr-TR" smtClean="0"/>
              <a:t>‹#›</a:t>
            </a:fld>
            <a:endParaRPr lang="tr-TR"/>
          </a:p>
        </p:txBody>
      </p:sp>
    </p:spTree>
    <p:extLst>
      <p:ext uri="{BB962C8B-B14F-4D97-AF65-F5344CB8AC3E}">
        <p14:creationId xmlns:p14="http://schemas.microsoft.com/office/powerpoint/2010/main" val="2262754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245FD86-1958-475D-A1BE-FFE1D14DB8FA}" type="datetimeFigureOut">
              <a:rPr lang="tr-TR" smtClean="0"/>
              <a:t>1.07.2022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770541D-9BE2-4BB5-92AE-AEAECB82C83A}" type="slidenum">
              <a:rPr lang="tr-TR" smtClean="0"/>
              <a:t>‹#›</a:t>
            </a:fld>
            <a:endParaRPr lang="tr-TR"/>
          </a:p>
        </p:txBody>
      </p:sp>
    </p:spTree>
    <p:extLst>
      <p:ext uri="{BB962C8B-B14F-4D97-AF65-F5344CB8AC3E}">
        <p14:creationId xmlns:p14="http://schemas.microsoft.com/office/powerpoint/2010/main" val="2520674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245FD86-1958-475D-A1BE-FFE1D14DB8FA}" type="datetimeFigureOut">
              <a:rPr lang="tr-TR" smtClean="0"/>
              <a:t>1.07.2022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770541D-9BE2-4BB5-92AE-AEAECB82C83A}" type="slidenum">
              <a:rPr lang="tr-TR" smtClean="0"/>
              <a:t>‹#›</a:t>
            </a:fld>
            <a:endParaRPr lang="tr-TR"/>
          </a:p>
        </p:txBody>
      </p:sp>
    </p:spTree>
    <p:extLst>
      <p:ext uri="{BB962C8B-B14F-4D97-AF65-F5344CB8AC3E}">
        <p14:creationId xmlns:p14="http://schemas.microsoft.com/office/powerpoint/2010/main" val="820627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245FD86-1958-475D-A1BE-FFE1D14DB8FA}" type="datetimeFigureOut">
              <a:rPr lang="tr-TR" smtClean="0"/>
              <a:t>1.07.2022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770541D-9BE2-4BB5-92AE-AEAECB82C83A}"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915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245FD86-1958-475D-A1BE-FFE1D14DB8FA}" type="datetimeFigureOut">
              <a:rPr lang="tr-TR" smtClean="0"/>
              <a:t>1.07.2022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770541D-9BE2-4BB5-92AE-AEAECB82C83A}" type="slidenum">
              <a:rPr lang="tr-TR" smtClean="0"/>
              <a:t>‹#›</a:t>
            </a:fld>
            <a:endParaRPr lang="tr-TR"/>
          </a:p>
        </p:txBody>
      </p:sp>
    </p:spTree>
    <p:extLst>
      <p:ext uri="{BB962C8B-B14F-4D97-AF65-F5344CB8AC3E}">
        <p14:creationId xmlns:p14="http://schemas.microsoft.com/office/powerpoint/2010/main" val="2936686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245FD86-1958-475D-A1BE-FFE1D14DB8FA}" type="datetimeFigureOut">
              <a:rPr lang="tr-TR" smtClean="0"/>
              <a:t>1.07.2022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770541D-9BE2-4BB5-92AE-AEAECB82C83A}" type="slidenum">
              <a:rPr lang="tr-TR" smtClean="0"/>
              <a:t>‹#›</a:t>
            </a:fld>
            <a:endParaRPr lang="tr-TR"/>
          </a:p>
        </p:txBody>
      </p:sp>
    </p:spTree>
    <p:extLst>
      <p:ext uri="{BB962C8B-B14F-4D97-AF65-F5344CB8AC3E}">
        <p14:creationId xmlns:p14="http://schemas.microsoft.com/office/powerpoint/2010/main" val="3256914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245FD86-1958-475D-A1BE-FFE1D14DB8FA}" type="datetimeFigureOut">
              <a:rPr lang="tr-TR" smtClean="0"/>
              <a:t>1.07.2022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770541D-9BE2-4BB5-92AE-AEAECB82C83A}" type="slidenum">
              <a:rPr lang="tr-TR" smtClean="0"/>
              <a:t>‹#›</a:t>
            </a:fld>
            <a:endParaRPr lang="tr-TR"/>
          </a:p>
        </p:txBody>
      </p:sp>
    </p:spTree>
    <p:extLst>
      <p:ext uri="{BB962C8B-B14F-4D97-AF65-F5344CB8AC3E}">
        <p14:creationId xmlns:p14="http://schemas.microsoft.com/office/powerpoint/2010/main" val="2635080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245FD86-1958-475D-A1BE-FFE1D14DB8FA}" type="datetimeFigureOut">
              <a:rPr lang="tr-TR" smtClean="0"/>
              <a:t>1.07.2022</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4770541D-9BE2-4BB5-92AE-AEAECB82C83A}" type="slidenum">
              <a:rPr lang="tr-TR" smtClean="0"/>
              <a:t>‹#›</a:t>
            </a:fld>
            <a:endParaRPr lang="tr-TR"/>
          </a:p>
        </p:txBody>
      </p:sp>
    </p:spTree>
    <p:extLst>
      <p:ext uri="{BB962C8B-B14F-4D97-AF65-F5344CB8AC3E}">
        <p14:creationId xmlns:p14="http://schemas.microsoft.com/office/powerpoint/2010/main" val="1496825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245FD86-1958-475D-A1BE-FFE1D14DB8FA}" type="datetimeFigureOut">
              <a:rPr lang="tr-TR" smtClean="0"/>
              <a:t>1.07.2022</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770541D-9BE2-4BB5-92AE-AEAECB82C83A}" type="slidenum">
              <a:rPr lang="tr-TR" smtClean="0"/>
              <a:t>‹#›</a:t>
            </a:fld>
            <a:endParaRPr lang="tr-TR"/>
          </a:p>
        </p:txBody>
      </p:sp>
    </p:spTree>
    <p:extLst>
      <p:ext uri="{BB962C8B-B14F-4D97-AF65-F5344CB8AC3E}">
        <p14:creationId xmlns:p14="http://schemas.microsoft.com/office/powerpoint/2010/main" val="3711656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245FD86-1958-475D-A1BE-FFE1D14DB8FA}" type="datetimeFigureOut">
              <a:rPr lang="tr-TR" smtClean="0"/>
              <a:t>1.07.2022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770541D-9BE2-4BB5-92AE-AEAECB82C83A}" type="slidenum">
              <a:rPr lang="tr-TR" smtClean="0"/>
              <a:t>‹#›</a:t>
            </a:fld>
            <a:endParaRPr lang="tr-TR"/>
          </a:p>
        </p:txBody>
      </p:sp>
    </p:spTree>
    <p:extLst>
      <p:ext uri="{BB962C8B-B14F-4D97-AF65-F5344CB8AC3E}">
        <p14:creationId xmlns:p14="http://schemas.microsoft.com/office/powerpoint/2010/main" val="269183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245FD86-1958-475D-A1BE-FFE1D14DB8FA}" type="datetimeFigureOut">
              <a:rPr lang="tr-TR" smtClean="0"/>
              <a:t>1.07.2022</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770541D-9BE2-4BB5-92AE-AEAECB82C83A}"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1240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108103F-88C4-4AE9-BFFA-1E5D05D0F2AE}"/>
              </a:ext>
            </a:extLst>
          </p:cNvPr>
          <p:cNvSpPr>
            <a:spLocks noGrp="1"/>
          </p:cNvSpPr>
          <p:nvPr>
            <p:ph type="ctrTitle"/>
          </p:nvPr>
        </p:nvSpPr>
        <p:spPr/>
        <p:txBody>
          <a:bodyPr>
            <a:normAutofit fontScale="90000"/>
          </a:bodyPr>
          <a:lstStyle/>
          <a:p>
            <a:r>
              <a:rPr lang="tr-TR" dirty="0"/>
              <a:t>Bandırma </a:t>
            </a:r>
            <a:r>
              <a:rPr lang="tr-TR" dirty="0" err="1"/>
              <a:t>Onyedi</a:t>
            </a:r>
            <a:r>
              <a:rPr lang="tr-TR" dirty="0"/>
              <a:t> Eylül Üniversitesi</a:t>
            </a:r>
            <a:br>
              <a:rPr lang="tr-TR" dirty="0"/>
            </a:br>
            <a:r>
              <a:rPr lang="tr-TR" dirty="0"/>
              <a:t>Stratejik Plan Hazırlama Eğitimleri</a:t>
            </a:r>
          </a:p>
        </p:txBody>
      </p:sp>
      <p:sp>
        <p:nvSpPr>
          <p:cNvPr id="3" name="Alt Başlık 2">
            <a:extLst>
              <a:ext uri="{FF2B5EF4-FFF2-40B4-BE49-F238E27FC236}">
                <a16:creationId xmlns:a16="http://schemas.microsoft.com/office/drawing/2014/main" id="{8D5124FC-8D2F-42DC-81BF-B4CCC4F1EAA6}"/>
              </a:ext>
            </a:extLst>
          </p:cNvPr>
          <p:cNvSpPr>
            <a:spLocks noGrp="1"/>
          </p:cNvSpPr>
          <p:nvPr>
            <p:ph type="subTitle" idx="1"/>
          </p:nvPr>
        </p:nvSpPr>
        <p:spPr/>
        <p:txBody>
          <a:bodyPr>
            <a:normAutofit/>
          </a:bodyPr>
          <a:lstStyle/>
          <a:p>
            <a:r>
              <a:rPr lang="tr-TR" dirty="0"/>
              <a:t>Hazırlayan: </a:t>
            </a:r>
          </a:p>
          <a:p>
            <a:r>
              <a:rPr lang="tr-TR" dirty="0"/>
              <a:t>Doç. Dr. Abdullah YEŞİL </a:t>
            </a:r>
          </a:p>
        </p:txBody>
      </p:sp>
    </p:spTree>
    <p:extLst>
      <p:ext uri="{BB962C8B-B14F-4D97-AF65-F5344CB8AC3E}">
        <p14:creationId xmlns:p14="http://schemas.microsoft.com/office/powerpoint/2010/main" val="3129774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E7FA8AB4-9DED-4125-89CA-E94F2E4881CB}"/>
              </a:ext>
            </a:extLst>
          </p:cNvPr>
          <p:cNvSpPr>
            <a:spLocks noGrp="1"/>
          </p:cNvSpPr>
          <p:nvPr>
            <p:ph type="title"/>
          </p:nvPr>
        </p:nvSpPr>
        <p:spPr/>
        <p:txBody>
          <a:bodyPr/>
          <a:lstStyle/>
          <a:p>
            <a:r>
              <a:rPr lang="tr-TR" b="1" dirty="0"/>
              <a:t>4. DURUM ANALİZİ-DEVAM</a:t>
            </a:r>
            <a:endParaRPr lang="tr-TR" dirty="0"/>
          </a:p>
        </p:txBody>
      </p:sp>
      <p:sp>
        <p:nvSpPr>
          <p:cNvPr id="5" name="İçerik Yer Tutucusu 4">
            <a:extLst>
              <a:ext uri="{FF2B5EF4-FFF2-40B4-BE49-F238E27FC236}">
                <a16:creationId xmlns:a16="http://schemas.microsoft.com/office/drawing/2014/main" id="{9B54003C-CB66-4984-A7EE-0F14FAAFA4BD}"/>
              </a:ext>
            </a:extLst>
          </p:cNvPr>
          <p:cNvSpPr>
            <a:spLocks noGrp="1"/>
          </p:cNvSpPr>
          <p:nvPr>
            <p:ph idx="1"/>
          </p:nvPr>
        </p:nvSpPr>
        <p:spPr/>
        <p:txBody>
          <a:bodyPr numCol="1">
            <a:normAutofit/>
          </a:bodyPr>
          <a:lstStyle/>
          <a:p>
            <a:pPr lvl="1">
              <a:lnSpc>
                <a:spcPct val="120000"/>
              </a:lnSpc>
              <a:spcBef>
                <a:spcPts val="0"/>
              </a:spcBef>
              <a:spcAft>
                <a:spcPts val="0"/>
              </a:spcAft>
            </a:pPr>
            <a:r>
              <a:rPr lang="tr-TR" b="1" dirty="0"/>
              <a:t>F. Kuruluş İçi Analiz</a:t>
            </a:r>
            <a:r>
              <a:rPr lang="tr-TR" dirty="0"/>
              <a:t>	</a:t>
            </a:r>
          </a:p>
          <a:p>
            <a:pPr lvl="1">
              <a:lnSpc>
                <a:spcPct val="120000"/>
              </a:lnSpc>
              <a:spcBef>
                <a:spcPts val="0"/>
              </a:spcBef>
              <a:spcAft>
                <a:spcPts val="0"/>
              </a:spcAft>
            </a:pPr>
            <a:r>
              <a:rPr lang="tr-TR" b="1" dirty="0"/>
              <a:t>Hazırlanışı: </a:t>
            </a:r>
          </a:p>
          <a:p>
            <a:pPr lvl="1">
              <a:lnSpc>
                <a:spcPct val="120000"/>
              </a:lnSpc>
              <a:spcBef>
                <a:spcPts val="0"/>
              </a:spcBef>
              <a:spcAft>
                <a:spcPts val="0"/>
              </a:spcAft>
            </a:pPr>
            <a:r>
              <a:rPr lang="tr-TR" dirty="0"/>
              <a:t>1) </a:t>
            </a:r>
            <a:r>
              <a:rPr lang="tr-TR" dirty="0"/>
              <a:t>Enstitü/Fakülte/MYO/YO/UYGAR ve İdari </a:t>
            </a:r>
            <a:r>
              <a:rPr lang="tr-TR" dirty="0" smtClean="0"/>
              <a:t>birimlerimize </a:t>
            </a:r>
            <a:r>
              <a:rPr lang="tr-TR" dirty="0"/>
              <a:t>ait Teşkilat şemasının eklenmesi</a:t>
            </a:r>
          </a:p>
          <a:p>
            <a:pPr lvl="1">
              <a:lnSpc>
                <a:spcPct val="120000"/>
              </a:lnSpc>
              <a:spcBef>
                <a:spcPts val="0"/>
              </a:spcBef>
              <a:spcAft>
                <a:spcPts val="0"/>
              </a:spcAft>
            </a:pPr>
            <a:r>
              <a:rPr lang="tr-TR" dirty="0"/>
              <a:t>2) Akademik ve </a:t>
            </a:r>
            <a:r>
              <a:rPr lang="tr-TR" dirty="0" smtClean="0"/>
              <a:t>İdari </a:t>
            </a:r>
            <a:r>
              <a:rPr lang="tr-TR" dirty="0"/>
              <a:t>Personel Sayıları yıllara göre </a:t>
            </a:r>
          </a:p>
          <a:p>
            <a:pPr lvl="1">
              <a:lnSpc>
                <a:spcPct val="120000"/>
              </a:lnSpc>
              <a:spcBef>
                <a:spcPts val="0"/>
              </a:spcBef>
              <a:spcAft>
                <a:spcPts val="0"/>
              </a:spcAft>
            </a:pPr>
            <a:r>
              <a:rPr lang="tr-TR" dirty="0"/>
              <a:t>3) Birim bazda Akademik Personel Sayıları yıllara göre </a:t>
            </a:r>
          </a:p>
          <a:p>
            <a:pPr lvl="1">
              <a:lnSpc>
                <a:spcPct val="120000"/>
              </a:lnSpc>
              <a:spcBef>
                <a:spcPts val="0"/>
              </a:spcBef>
              <a:spcAft>
                <a:spcPts val="0"/>
              </a:spcAft>
            </a:pPr>
            <a:r>
              <a:rPr lang="tr-TR" dirty="0"/>
              <a:t>4) Yıllara göre yabancı uyruklu öğrenci sayıları yıllara göre </a:t>
            </a:r>
          </a:p>
          <a:p>
            <a:pPr lvl="1">
              <a:lnSpc>
                <a:spcPct val="120000"/>
              </a:lnSpc>
              <a:spcBef>
                <a:spcPts val="0"/>
              </a:spcBef>
              <a:spcAft>
                <a:spcPts val="0"/>
              </a:spcAft>
            </a:pPr>
            <a:r>
              <a:rPr lang="tr-TR" dirty="0"/>
              <a:t>5) </a:t>
            </a:r>
            <a:r>
              <a:rPr lang="tr-TR" dirty="0" smtClean="0"/>
              <a:t>Dezavantajlı </a:t>
            </a:r>
            <a:r>
              <a:rPr lang="tr-TR" dirty="0"/>
              <a:t>öğrenci sayıları yıllara göre </a:t>
            </a:r>
          </a:p>
          <a:p>
            <a:pPr lvl="1">
              <a:lnSpc>
                <a:spcPct val="120000"/>
              </a:lnSpc>
              <a:spcBef>
                <a:spcPts val="0"/>
              </a:spcBef>
              <a:spcAft>
                <a:spcPts val="0"/>
              </a:spcAft>
            </a:pPr>
            <a:r>
              <a:rPr lang="tr-TR" dirty="0"/>
              <a:t>6) Fiziki kaynak analizleri (derslikler, Laboratuvar sayıları ve alanları)</a:t>
            </a:r>
          </a:p>
          <a:p>
            <a:pPr lvl="1">
              <a:lnSpc>
                <a:spcPct val="120000"/>
              </a:lnSpc>
              <a:spcBef>
                <a:spcPts val="0"/>
              </a:spcBef>
              <a:spcAft>
                <a:spcPts val="0"/>
              </a:spcAft>
            </a:pPr>
            <a:r>
              <a:rPr lang="tr-TR" dirty="0"/>
              <a:t>7) </a:t>
            </a:r>
            <a:r>
              <a:rPr lang="tr-TR" dirty="0"/>
              <a:t>Enstitü/Fakülte/MYO/YO/UYGAR ve İdari birimlerimiz </a:t>
            </a:r>
            <a:r>
              <a:rPr lang="tr-TR" dirty="0"/>
              <a:t>kullandıkları veya yararlandıkları teknolojik ve bilişim altyapı analizleri</a:t>
            </a:r>
          </a:p>
        </p:txBody>
      </p:sp>
    </p:spTree>
    <p:extLst>
      <p:ext uri="{BB962C8B-B14F-4D97-AF65-F5344CB8AC3E}">
        <p14:creationId xmlns:p14="http://schemas.microsoft.com/office/powerpoint/2010/main" val="4230520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E7FA8AB4-9DED-4125-89CA-E94F2E4881CB}"/>
              </a:ext>
            </a:extLst>
          </p:cNvPr>
          <p:cNvSpPr>
            <a:spLocks noGrp="1"/>
          </p:cNvSpPr>
          <p:nvPr>
            <p:ph type="title"/>
          </p:nvPr>
        </p:nvSpPr>
        <p:spPr/>
        <p:txBody>
          <a:bodyPr/>
          <a:lstStyle/>
          <a:p>
            <a:r>
              <a:rPr lang="tr-TR" b="1" dirty="0"/>
              <a:t>4. DURUM ANALİZİ-DEVAM</a:t>
            </a:r>
            <a:endParaRPr lang="tr-TR" dirty="0"/>
          </a:p>
        </p:txBody>
      </p:sp>
      <p:sp>
        <p:nvSpPr>
          <p:cNvPr id="5" name="İçerik Yer Tutucusu 4">
            <a:extLst>
              <a:ext uri="{FF2B5EF4-FFF2-40B4-BE49-F238E27FC236}">
                <a16:creationId xmlns:a16="http://schemas.microsoft.com/office/drawing/2014/main" id="{9B54003C-CB66-4984-A7EE-0F14FAAFA4BD}"/>
              </a:ext>
            </a:extLst>
          </p:cNvPr>
          <p:cNvSpPr>
            <a:spLocks noGrp="1"/>
          </p:cNvSpPr>
          <p:nvPr>
            <p:ph idx="1"/>
          </p:nvPr>
        </p:nvSpPr>
        <p:spPr/>
        <p:txBody>
          <a:bodyPr numCol="2">
            <a:normAutofit/>
          </a:bodyPr>
          <a:lstStyle/>
          <a:p>
            <a:pPr lvl="1">
              <a:lnSpc>
                <a:spcPct val="120000"/>
              </a:lnSpc>
              <a:spcBef>
                <a:spcPts val="0"/>
              </a:spcBef>
              <a:spcAft>
                <a:spcPts val="0"/>
              </a:spcAft>
            </a:pPr>
            <a:r>
              <a:rPr lang="tr-TR" dirty="0"/>
              <a:t>G. Akademik Faaliyetler Analizi </a:t>
            </a:r>
          </a:p>
          <a:p>
            <a:pPr lvl="1">
              <a:lnSpc>
                <a:spcPct val="120000"/>
              </a:lnSpc>
              <a:spcBef>
                <a:spcPts val="0"/>
              </a:spcBef>
              <a:spcAft>
                <a:spcPts val="0"/>
              </a:spcAft>
            </a:pPr>
            <a:endParaRPr lang="tr-TR" dirty="0"/>
          </a:p>
          <a:p>
            <a:pPr lvl="1">
              <a:lnSpc>
                <a:spcPct val="120000"/>
              </a:lnSpc>
              <a:spcBef>
                <a:spcPts val="0"/>
              </a:spcBef>
              <a:spcAft>
                <a:spcPts val="0"/>
              </a:spcAft>
            </a:pPr>
            <a:endParaRPr lang="tr-TR" dirty="0"/>
          </a:p>
          <a:p>
            <a:pPr lvl="1">
              <a:lnSpc>
                <a:spcPct val="120000"/>
              </a:lnSpc>
              <a:spcBef>
                <a:spcPts val="0"/>
              </a:spcBef>
              <a:spcAft>
                <a:spcPts val="0"/>
              </a:spcAft>
            </a:pPr>
            <a:endParaRPr lang="tr-TR" dirty="0"/>
          </a:p>
          <a:p>
            <a:pPr lvl="1">
              <a:lnSpc>
                <a:spcPct val="120000"/>
              </a:lnSpc>
              <a:spcBef>
                <a:spcPts val="0"/>
              </a:spcBef>
              <a:spcAft>
                <a:spcPts val="0"/>
              </a:spcAft>
            </a:pPr>
            <a:endParaRPr lang="tr-TR" dirty="0"/>
          </a:p>
          <a:p>
            <a:pPr lvl="1">
              <a:lnSpc>
                <a:spcPct val="120000"/>
              </a:lnSpc>
              <a:spcBef>
                <a:spcPts val="0"/>
              </a:spcBef>
              <a:spcAft>
                <a:spcPts val="0"/>
              </a:spcAft>
            </a:pPr>
            <a:endParaRPr lang="tr-TR" dirty="0"/>
          </a:p>
          <a:p>
            <a:pPr lvl="1">
              <a:lnSpc>
                <a:spcPct val="120000"/>
              </a:lnSpc>
              <a:spcBef>
                <a:spcPts val="0"/>
              </a:spcBef>
              <a:spcAft>
                <a:spcPts val="0"/>
              </a:spcAft>
            </a:pPr>
            <a:endParaRPr lang="tr-TR" dirty="0"/>
          </a:p>
          <a:p>
            <a:pPr lvl="1">
              <a:lnSpc>
                <a:spcPct val="120000"/>
              </a:lnSpc>
              <a:spcBef>
                <a:spcPts val="0"/>
              </a:spcBef>
              <a:spcAft>
                <a:spcPts val="0"/>
              </a:spcAft>
            </a:pPr>
            <a:endParaRPr lang="tr-TR" dirty="0"/>
          </a:p>
          <a:p>
            <a:pPr lvl="1">
              <a:lnSpc>
                <a:spcPct val="120000"/>
              </a:lnSpc>
              <a:spcBef>
                <a:spcPts val="0"/>
              </a:spcBef>
              <a:spcAft>
                <a:spcPts val="0"/>
              </a:spcAft>
            </a:pPr>
            <a:endParaRPr lang="tr-TR" dirty="0"/>
          </a:p>
          <a:p>
            <a:pPr lvl="1">
              <a:lnSpc>
                <a:spcPct val="120000"/>
              </a:lnSpc>
              <a:spcBef>
                <a:spcPts val="0"/>
              </a:spcBef>
              <a:spcAft>
                <a:spcPts val="0"/>
              </a:spcAft>
            </a:pPr>
            <a:endParaRPr lang="tr-TR" dirty="0"/>
          </a:p>
          <a:p>
            <a:pPr lvl="1">
              <a:lnSpc>
                <a:spcPct val="120000"/>
              </a:lnSpc>
              <a:spcBef>
                <a:spcPts val="0"/>
              </a:spcBef>
              <a:spcAft>
                <a:spcPts val="0"/>
              </a:spcAft>
            </a:pPr>
            <a:endParaRPr lang="tr-TR" dirty="0"/>
          </a:p>
          <a:p>
            <a:pPr lvl="1">
              <a:lnSpc>
                <a:spcPct val="120000"/>
              </a:lnSpc>
              <a:spcBef>
                <a:spcPts val="0"/>
              </a:spcBef>
              <a:spcAft>
                <a:spcPts val="0"/>
              </a:spcAft>
            </a:pPr>
            <a:endParaRPr lang="tr-TR" dirty="0"/>
          </a:p>
          <a:p>
            <a:pPr marL="201168" lvl="1" indent="0">
              <a:lnSpc>
                <a:spcPct val="120000"/>
              </a:lnSpc>
              <a:spcBef>
                <a:spcPts val="0"/>
              </a:spcBef>
              <a:spcAft>
                <a:spcPts val="0"/>
              </a:spcAft>
              <a:buNone/>
            </a:pPr>
            <a:r>
              <a:rPr lang="tr-TR" dirty="0"/>
              <a:t>H. Yükseköğretim Sektörü Analizi</a:t>
            </a:r>
          </a:p>
        </p:txBody>
      </p:sp>
      <p:pic>
        <p:nvPicPr>
          <p:cNvPr id="2" name="Resim 1">
            <a:extLst>
              <a:ext uri="{FF2B5EF4-FFF2-40B4-BE49-F238E27FC236}">
                <a16:creationId xmlns:a16="http://schemas.microsoft.com/office/drawing/2014/main" id="{05CDF582-189A-4167-9D75-61790D2D1DCE}"/>
              </a:ext>
            </a:extLst>
          </p:cNvPr>
          <p:cNvPicPr>
            <a:picLocks noChangeAspect="1"/>
          </p:cNvPicPr>
          <p:nvPr/>
        </p:nvPicPr>
        <p:blipFill>
          <a:blip r:embed="rId2"/>
          <a:stretch>
            <a:fillRect/>
          </a:stretch>
        </p:blipFill>
        <p:spPr>
          <a:xfrm>
            <a:off x="578954" y="2360834"/>
            <a:ext cx="4366591" cy="3925665"/>
          </a:xfrm>
          <a:prstGeom prst="rect">
            <a:avLst/>
          </a:prstGeom>
        </p:spPr>
      </p:pic>
      <p:pic>
        <p:nvPicPr>
          <p:cNvPr id="3" name="Resim 2">
            <a:extLst>
              <a:ext uri="{FF2B5EF4-FFF2-40B4-BE49-F238E27FC236}">
                <a16:creationId xmlns:a16="http://schemas.microsoft.com/office/drawing/2014/main" id="{EFA38A06-71AA-473A-8EBD-FBC7353C642C}"/>
              </a:ext>
            </a:extLst>
          </p:cNvPr>
          <p:cNvPicPr>
            <a:picLocks noChangeAspect="1"/>
          </p:cNvPicPr>
          <p:nvPr/>
        </p:nvPicPr>
        <p:blipFill>
          <a:blip r:embed="rId3"/>
          <a:stretch>
            <a:fillRect/>
          </a:stretch>
        </p:blipFill>
        <p:spPr>
          <a:xfrm>
            <a:off x="6227760" y="2360834"/>
            <a:ext cx="3992565" cy="4447620"/>
          </a:xfrm>
          <a:prstGeom prst="rect">
            <a:avLst/>
          </a:prstGeom>
        </p:spPr>
      </p:pic>
    </p:spTree>
    <p:extLst>
      <p:ext uri="{BB962C8B-B14F-4D97-AF65-F5344CB8AC3E}">
        <p14:creationId xmlns:p14="http://schemas.microsoft.com/office/powerpoint/2010/main" val="1070796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E7FA8AB4-9DED-4125-89CA-E94F2E4881CB}"/>
              </a:ext>
            </a:extLst>
          </p:cNvPr>
          <p:cNvSpPr>
            <a:spLocks noGrp="1"/>
          </p:cNvSpPr>
          <p:nvPr>
            <p:ph type="title"/>
          </p:nvPr>
        </p:nvSpPr>
        <p:spPr/>
        <p:txBody>
          <a:bodyPr/>
          <a:lstStyle/>
          <a:p>
            <a:r>
              <a:rPr lang="tr-TR" b="1" dirty="0"/>
              <a:t>4. DURUM ANALİZİ-DEVAM</a:t>
            </a:r>
            <a:endParaRPr lang="tr-TR" dirty="0"/>
          </a:p>
        </p:txBody>
      </p:sp>
      <p:sp>
        <p:nvSpPr>
          <p:cNvPr id="5" name="İçerik Yer Tutucusu 4">
            <a:extLst>
              <a:ext uri="{FF2B5EF4-FFF2-40B4-BE49-F238E27FC236}">
                <a16:creationId xmlns:a16="http://schemas.microsoft.com/office/drawing/2014/main" id="{9B54003C-CB66-4984-A7EE-0F14FAAFA4BD}"/>
              </a:ext>
            </a:extLst>
          </p:cNvPr>
          <p:cNvSpPr>
            <a:spLocks noGrp="1"/>
          </p:cNvSpPr>
          <p:nvPr>
            <p:ph idx="1"/>
          </p:nvPr>
        </p:nvSpPr>
        <p:spPr/>
        <p:txBody>
          <a:bodyPr numCol="2">
            <a:normAutofit/>
          </a:bodyPr>
          <a:lstStyle/>
          <a:p>
            <a:pPr lvl="1">
              <a:lnSpc>
                <a:spcPct val="120000"/>
              </a:lnSpc>
              <a:spcBef>
                <a:spcPts val="0"/>
              </a:spcBef>
              <a:spcAft>
                <a:spcPts val="0"/>
              </a:spcAft>
            </a:pPr>
            <a:r>
              <a:rPr lang="tr-TR" dirty="0"/>
              <a:t>İ. </a:t>
            </a:r>
            <a:r>
              <a:rPr lang="tr-TR" dirty="0" err="1"/>
              <a:t>Sektörel</a:t>
            </a:r>
            <a:r>
              <a:rPr lang="tr-TR" dirty="0"/>
              <a:t> Yapı Analizi	</a:t>
            </a:r>
          </a:p>
          <a:p>
            <a:pPr lvl="1">
              <a:lnSpc>
                <a:spcPct val="120000"/>
              </a:lnSpc>
              <a:spcBef>
                <a:spcPts val="0"/>
              </a:spcBef>
              <a:spcAft>
                <a:spcPts val="0"/>
              </a:spcAft>
            </a:pPr>
            <a:endParaRPr lang="tr-TR" dirty="0"/>
          </a:p>
          <a:p>
            <a:pPr lvl="1">
              <a:lnSpc>
                <a:spcPct val="120000"/>
              </a:lnSpc>
              <a:spcBef>
                <a:spcPts val="0"/>
              </a:spcBef>
              <a:spcAft>
                <a:spcPts val="0"/>
              </a:spcAft>
            </a:pPr>
            <a:endParaRPr lang="tr-TR" dirty="0"/>
          </a:p>
          <a:p>
            <a:pPr lvl="1">
              <a:lnSpc>
                <a:spcPct val="120000"/>
              </a:lnSpc>
              <a:spcBef>
                <a:spcPts val="0"/>
              </a:spcBef>
              <a:spcAft>
                <a:spcPts val="0"/>
              </a:spcAft>
            </a:pPr>
            <a:endParaRPr lang="tr-TR" dirty="0"/>
          </a:p>
          <a:p>
            <a:pPr lvl="1">
              <a:lnSpc>
                <a:spcPct val="120000"/>
              </a:lnSpc>
              <a:spcBef>
                <a:spcPts val="0"/>
              </a:spcBef>
              <a:spcAft>
                <a:spcPts val="0"/>
              </a:spcAft>
            </a:pPr>
            <a:endParaRPr lang="tr-TR" dirty="0"/>
          </a:p>
          <a:p>
            <a:pPr lvl="1">
              <a:lnSpc>
                <a:spcPct val="120000"/>
              </a:lnSpc>
              <a:spcBef>
                <a:spcPts val="0"/>
              </a:spcBef>
              <a:spcAft>
                <a:spcPts val="0"/>
              </a:spcAft>
            </a:pPr>
            <a:endParaRPr lang="tr-TR" dirty="0"/>
          </a:p>
          <a:p>
            <a:pPr lvl="1">
              <a:lnSpc>
                <a:spcPct val="120000"/>
              </a:lnSpc>
              <a:spcBef>
                <a:spcPts val="0"/>
              </a:spcBef>
              <a:spcAft>
                <a:spcPts val="0"/>
              </a:spcAft>
            </a:pPr>
            <a:endParaRPr lang="tr-TR" dirty="0"/>
          </a:p>
          <a:p>
            <a:pPr lvl="1">
              <a:lnSpc>
                <a:spcPct val="120000"/>
              </a:lnSpc>
              <a:spcBef>
                <a:spcPts val="0"/>
              </a:spcBef>
              <a:spcAft>
                <a:spcPts val="0"/>
              </a:spcAft>
            </a:pPr>
            <a:endParaRPr lang="tr-TR" dirty="0"/>
          </a:p>
          <a:p>
            <a:pPr lvl="1">
              <a:lnSpc>
                <a:spcPct val="120000"/>
              </a:lnSpc>
              <a:spcBef>
                <a:spcPts val="0"/>
              </a:spcBef>
              <a:spcAft>
                <a:spcPts val="0"/>
              </a:spcAft>
            </a:pPr>
            <a:endParaRPr lang="tr-TR" dirty="0"/>
          </a:p>
          <a:p>
            <a:pPr lvl="1">
              <a:lnSpc>
                <a:spcPct val="120000"/>
              </a:lnSpc>
              <a:spcBef>
                <a:spcPts val="0"/>
              </a:spcBef>
              <a:spcAft>
                <a:spcPts val="0"/>
              </a:spcAft>
            </a:pPr>
            <a:endParaRPr lang="tr-TR" dirty="0"/>
          </a:p>
          <a:p>
            <a:pPr lvl="1">
              <a:lnSpc>
                <a:spcPct val="120000"/>
              </a:lnSpc>
              <a:spcBef>
                <a:spcPts val="0"/>
              </a:spcBef>
              <a:spcAft>
                <a:spcPts val="0"/>
              </a:spcAft>
            </a:pPr>
            <a:endParaRPr lang="tr-TR" dirty="0"/>
          </a:p>
          <a:p>
            <a:pPr marL="201168" lvl="1" indent="0">
              <a:lnSpc>
                <a:spcPct val="120000"/>
              </a:lnSpc>
              <a:spcBef>
                <a:spcPts val="0"/>
              </a:spcBef>
              <a:spcAft>
                <a:spcPts val="0"/>
              </a:spcAft>
              <a:buNone/>
            </a:pPr>
            <a:endParaRPr lang="tr-TR" dirty="0"/>
          </a:p>
          <a:p>
            <a:pPr lvl="1">
              <a:lnSpc>
                <a:spcPct val="120000"/>
              </a:lnSpc>
              <a:spcBef>
                <a:spcPts val="0"/>
              </a:spcBef>
              <a:spcAft>
                <a:spcPts val="0"/>
              </a:spcAft>
            </a:pPr>
            <a:r>
              <a:rPr lang="tr-TR" dirty="0"/>
              <a:t>J. GZFT Analizi	</a:t>
            </a:r>
          </a:p>
          <a:p>
            <a:pPr lvl="1">
              <a:lnSpc>
                <a:spcPct val="120000"/>
              </a:lnSpc>
              <a:spcBef>
                <a:spcPts val="0"/>
              </a:spcBef>
              <a:spcAft>
                <a:spcPts val="0"/>
              </a:spcAft>
            </a:pPr>
            <a:endParaRPr lang="tr-TR" dirty="0"/>
          </a:p>
          <a:p>
            <a:pPr lvl="1">
              <a:lnSpc>
                <a:spcPct val="120000"/>
              </a:lnSpc>
              <a:spcBef>
                <a:spcPts val="0"/>
              </a:spcBef>
              <a:spcAft>
                <a:spcPts val="0"/>
              </a:spcAft>
            </a:pPr>
            <a:endParaRPr lang="tr-TR" dirty="0"/>
          </a:p>
        </p:txBody>
      </p:sp>
      <p:pic>
        <p:nvPicPr>
          <p:cNvPr id="2" name="Resim 1">
            <a:extLst>
              <a:ext uri="{FF2B5EF4-FFF2-40B4-BE49-F238E27FC236}">
                <a16:creationId xmlns:a16="http://schemas.microsoft.com/office/drawing/2014/main" id="{8F666464-EE74-4C81-804A-31AC9065D228}"/>
              </a:ext>
            </a:extLst>
          </p:cNvPr>
          <p:cNvPicPr>
            <a:picLocks noChangeAspect="1"/>
          </p:cNvPicPr>
          <p:nvPr/>
        </p:nvPicPr>
        <p:blipFill>
          <a:blip r:embed="rId2"/>
          <a:stretch>
            <a:fillRect/>
          </a:stretch>
        </p:blipFill>
        <p:spPr>
          <a:xfrm>
            <a:off x="595410" y="2427268"/>
            <a:ext cx="4072219" cy="3643332"/>
          </a:xfrm>
          <a:prstGeom prst="rect">
            <a:avLst/>
          </a:prstGeom>
        </p:spPr>
      </p:pic>
      <p:pic>
        <p:nvPicPr>
          <p:cNvPr id="3" name="Resim 2">
            <a:extLst>
              <a:ext uri="{FF2B5EF4-FFF2-40B4-BE49-F238E27FC236}">
                <a16:creationId xmlns:a16="http://schemas.microsoft.com/office/drawing/2014/main" id="{294C408D-86DD-479B-91E4-57E50980BA8C}"/>
              </a:ext>
            </a:extLst>
          </p:cNvPr>
          <p:cNvPicPr>
            <a:picLocks noChangeAspect="1"/>
          </p:cNvPicPr>
          <p:nvPr/>
        </p:nvPicPr>
        <p:blipFill>
          <a:blip r:embed="rId3"/>
          <a:stretch>
            <a:fillRect/>
          </a:stretch>
        </p:blipFill>
        <p:spPr>
          <a:xfrm>
            <a:off x="5531728" y="2283427"/>
            <a:ext cx="4552072" cy="3803987"/>
          </a:xfrm>
          <a:prstGeom prst="rect">
            <a:avLst/>
          </a:prstGeom>
        </p:spPr>
      </p:pic>
    </p:spTree>
    <p:extLst>
      <p:ext uri="{BB962C8B-B14F-4D97-AF65-F5344CB8AC3E}">
        <p14:creationId xmlns:p14="http://schemas.microsoft.com/office/powerpoint/2010/main" val="3890273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E7FA8AB4-9DED-4125-89CA-E94F2E4881CB}"/>
              </a:ext>
            </a:extLst>
          </p:cNvPr>
          <p:cNvSpPr>
            <a:spLocks noGrp="1"/>
          </p:cNvSpPr>
          <p:nvPr>
            <p:ph type="title"/>
          </p:nvPr>
        </p:nvSpPr>
        <p:spPr/>
        <p:txBody>
          <a:bodyPr/>
          <a:lstStyle/>
          <a:p>
            <a:r>
              <a:rPr lang="tr-TR" b="1" dirty="0"/>
              <a:t>5.GELECEĞE BAKIŞ</a:t>
            </a:r>
            <a:endParaRPr lang="tr-TR" dirty="0"/>
          </a:p>
        </p:txBody>
      </p:sp>
      <p:sp>
        <p:nvSpPr>
          <p:cNvPr id="5" name="İçerik Yer Tutucusu 4">
            <a:extLst>
              <a:ext uri="{FF2B5EF4-FFF2-40B4-BE49-F238E27FC236}">
                <a16:creationId xmlns:a16="http://schemas.microsoft.com/office/drawing/2014/main" id="{9B54003C-CB66-4984-A7EE-0F14FAAFA4BD}"/>
              </a:ext>
            </a:extLst>
          </p:cNvPr>
          <p:cNvSpPr>
            <a:spLocks noGrp="1"/>
          </p:cNvSpPr>
          <p:nvPr>
            <p:ph idx="1"/>
          </p:nvPr>
        </p:nvSpPr>
        <p:spPr/>
        <p:txBody>
          <a:bodyPr numCol="3">
            <a:normAutofit/>
          </a:bodyPr>
          <a:lstStyle/>
          <a:p>
            <a:pPr>
              <a:lnSpc>
                <a:spcPct val="120000"/>
              </a:lnSpc>
              <a:spcBef>
                <a:spcPts val="0"/>
              </a:spcBef>
              <a:spcAft>
                <a:spcPts val="0"/>
              </a:spcAft>
            </a:pPr>
            <a:r>
              <a:rPr lang="tr-TR" b="1" dirty="0"/>
              <a:t>5. GELECEĞE BAKIŞ</a:t>
            </a:r>
            <a:r>
              <a:rPr lang="tr-TR" dirty="0"/>
              <a:t>	</a:t>
            </a:r>
          </a:p>
          <a:p>
            <a:pPr lvl="1">
              <a:lnSpc>
                <a:spcPct val="120000"/>
              </a:lnSpc>
              <a:spcBef>
                <a:spcPts val="0"/>
              </a:spcBef>
              <a:spcAft>
                <a:spcPts val="0"/>
              </a:spcAft>
            </a:pPr>
            <a:r>
              <a:rPr lang="tr-TR" dirty="0"/>
              <a:t>A. Misyon	</a:t>
            </a:r>
          </a:p>
          <a:p>
            <a:pPr lvl="1">
              <a:lnSpc>
                <a:spcPct val="120000"/>
              </a:lnSpc>
              <a:spcBef>
                <a:spcPts val="0"/>
              </a:spcBef>
              <a:spcAft>
                <a:spcPts val="0"/>
              </a:spcAft>
            </a:pPr>
            <a:r>
              <a:rPr lang="tr-TR" dirty="0"/>
              <a:t>B. Vizyon	</a:t>
            </a:r>
          </a:p>
          <a:p>
            <a:pPr lvl="1">
              <a:lnSpc>
                <a:spcPct val="120000"/>
              </a:lnSpc>
              <a:spcBef>
                <a:spcPts val="0"/>
              </a:spcBef>
              <a:spcAft>
                <a:spcPts val="0"/>
              </a:spcAft>
            </a:pPr>
            <a:r>
              <a:rPr lang="tr-TR" dirty="0"/>
              <a:t>C. Temel Değerler	</a:t>
            </a:r>
          </a:p>
          <a:p>
            <a:pPr lvl="1">
              <a:lnSpc>
                <a:spcPct val="120000"/>
              </a:lnSpc>
              <a:spcBef>
                <a:spcPts val="0"/>
              </a:spcBef>
              <a:spcAft>
                <a:spcPts val="0"/>
              </a:spcAft>
            </a:pPr>
            <a:r>
              <a:rPr lang="tr-TR" dirty="0"/>
              <a:t>D. Üniversite Politikaları</a:t>
            </a:r>
          </a:p>
          <a:p>
            <a:pPr lvl="2">
              <a:lnSpc>
                <a:spcPct val="120000"/>
              </a:lnSpc>
              <a:spcBef>
                <a:spcPts val="0"/>
              </a:spcBef>
              <a:spcAft>
                <a:spcPts val="0"/>
              </a:spcAft>
            </a:pPr>
            <a:r>
              <a:rPr lang="tr-TR" dirty="0"/>
              <a:t>Kalite </a:t>
            </a:r>
            <a:r>
              <a:rPr lang="tr-TR" dirty="0" err="1"/>
              <a:t>Politikalaları</a:t>
            </a:r>
            <a:endParaRPr lang="tr-TR" dirty="0"/>
          </a:p>
          <a:p>
            <a:pPr lvl="2">
              <a:lnSpc>
                <a:spcPct val="120000"/>
              </a:lnSpc>
              <a:spcBef>
                <a:spcPts val="0"/>
              </a:spcBef>
              <a:spcAft>
                <a:spcPts val="0"/>
              </a:spcAft>
            </a:pPr>
            <a:r>
              <a:rPr lang="tr-TR" dirty="0"/>
              <a:t>Eğitim-Öğretim Politikası </a:t>
            </a:r>
          </a:p>
          <a:p>
            <a:pPr lvl="2">
              <a:lnSpc>
                <a:spcPct val="120000"/>
              </a:lnSpc>
              <a:spcBef>
                <a:spcPts val="0"/>
              </a:spcBef>
              <a:spcAft>
                <a:spcPts val="0"/>
              </a:spcAft>
            </a:pPr>
            <a:r>
              <a:rPr lang="tr-TR" dirty="0"/>
              <a:t>Araştırma-Geliştirme Politikası</a:t>
            </a:r>
          </a:p>
          <a:p>
            <a:pPr lvl="2">
              <a:lnSpc>
                <a:spcPct val="120000"/>
              </a:lnSpc>
              <a:spcBef>
                <a:spcPts val="0"/>
              </a:spcBef>
              <a:spcAft>
                <a:spcPts val="0"/>
              </a:spcAft>
            </a:pPr>
            <a:r>
              <a:rPr lang="tr-TR" dirty="0" err="1"/>
              <a:t>Uluslararasılaşma</a:t>
            </a:r>
            <a:r>
              <a:rPr lang="tr-TR" dirty="0"/>
              <a:t> Politikası</a:t>
            </a:r>
          </a:p>
          <a:p>
            <a:pPr lvl="2">
              <a:lnSpc>
                <a:spcPct val="120000"/>
              </a:lnSpc>
              <a:spcBef>
                <a:spcPts val="0"/>
              </a:spcBef>
              <a:spcAft>
                <a:spcPts val="0"/>
              </a:spcAft>
            </a:pPr>
            <a:r>
              <a:rPr lang="tr-TR" dirty="0"/>
              <a:t>Toplumsal Katkı Politikası</a:t>
            </a:r>
          </a:p>
          <a:p>
            <a:pPr lvl="2">
              <a:lnSpc>
                <a:spcPct val="120000"/>
              </a:lnSpc>
              <a:spcBef>
                <a:spcPts val="0"/>
              </a:spcBef>
              <a:spcAft>
                <a:spcPts val="0"/>
              </a:spcAft>
            </a:pPr>
            <a:r>
              <a:rPr lang="tr-TR" dirty="0"/>
              <a:t>Çevre Politikası</a:t>
            </a:r>
          </a:p>
          <a:p>
            <a:pPr lvl="2">
              <a:lnSpc>
                <a:spcPct val="120000"/>
              </a:lnSpc>
              <a:spcBef>
                <a:spcPts val="0"/>
              </a:spcBef>
              <a:spcAft>
                <a:spcPts val="0"/>
              </a:spcAft>
            </a:pPr>
            <a:r>
              <a:rPr lang="tr-TR" dirty="0"/>
              <a:t>Teknoloji ve </a:t>
            </a:r>
            <a:r>
              <a:rPr lang="tr-TR" dirty="0" err="1"/>
              <a:t>İnovasyon</a:t>
            </a:r>
            <a:r>
              <a:rPr lang="tr-TR" dirty="0"/>
              <a:t> Politikası</a:t>
            </a:r>
          </a:p>
          <a:p>
            <a:pPr lvl="2">
              <a:lnSpc>
                <a:spcPct val="120000"/>
              </a:lnSpc>
              <a:spcBef>
                <a:spcPts val="0"/>
              </a:spcBef>
              <a:spcAft>
                <a:spcPts val="0"/>
              </a:spcAft>
            </a:pPr>
            <a:endParaRPr lang="tr-TR" dirty="0"/>
          </a:p>
          <a:p>
            <a:pPr marL="0" indent="0">
              <a:buNone/>
            </a:pPr>
            <a:endParaRPr lang="tr-TR" dirty="0"/>
          </a:p>
        </p:txBody>
      </p:sp>
    </p:spTree>
    <p:extLst>
      <p:ext uri="{BB962C8B-B14F-4D97-AF65-F5344CB8AC3E}">
        <p14:creationId xmlns:p14="http://schemas.microsoft.com/office/powerpoint/2010/main" val="1277487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E7FA8AB4-9DED-4125-89CA-E94F2E4881CB}"/>
              </a:ext>
            </a:extLst>
          </p:cNvPr>
          <p:cNvSpPr>
            <a:spLocks noGrp="1"/>
          </p:cNvSpPr>
          <p:nvPr>
            <p:ph type="title"/>
          </p:nvPr>
        </p:nvSpPr>
        <p:spPr/>
        <p:txBody>
          <a:bodyPr/>
          <a:lstStyle/>
          <a:p>
            <a:r>
              <a:rPr lang="tr-TR" b="1" dirty="0"/>
              <a:t>6.FARKLILAŞMA STRATEJİSİ</a:t>
            </a:r>
            <a:endParaRPr lang="tr-TR" dirty="0"/>
          </a:p>
        </p:txBody>
      </p:sp>
      <p:sp>
        <p:nvSpPr>
          <p:cNvPr id="5" name="İçerik Yer Tutucusu 4">
            <a:extLst>
              <a:ext uri="{FF2B5EF4-FFF2-40B4-BE49-F238E27FC236}">
                <a16:creationId xmlns:a16="http://schemas.microsoft.com/office/drawing/2014/main" id="{9B54003C-CB66-4984-A7EE-0F14FAAFA4BD}"/>
              </a:ext>
            </a:extLst>
          </p:cNvPr>
          <p:cNvSpPr>
            <a:spLocks noGrp="1"/>
          </p:cNvSpPr>
          <p:nvPr>
            <p:ph idx="1"/>
          </p:nvPr>
        </p:nvSpPr>
        <p:spPr/>
        <p:txBody>
          <a:bodyPr numCol="3">
            <a:normAutofit fontScale="92500" lnSpcReduction="10000"/>
          </a:bodyPr>
          <a:lstStyle/>
          <a:p>
            <a:pPr>
              <a:lnSpc>
                <a:spcPct val="120000"/>
              </a:lnSpc>
              <a:spcBef>
                <a:spcPts val="0"/>
              </a:spcBef>
              <a:spcAft>
                <a:spcPts val="0"/>
              </a:spcAft>
            </a:pPr>
            <a:r>
              <a:rPr lang="tr-TR" b="1" dirty="0"/>
              <a:t>6. FARKLILAŞMA STRATEJİSİ</a:t>
            </a:r>
            <a:r>
              <a:rPr lang="tr-TR" dirty="0"/>
              <a:t>	</a:t>
            </a:r>
          </a:p>
          <a:p>
            <a:pPr lvl="1">
              <a:lnSpc>
                <a:spcPct val="120000"/>
              </a:lnSpc>
              <a:spcBef>
                <a:spcPts val="0"/>
              </a:spcBef>
              <a:spcAft>
                <a:spcPts val="0"/>
              </a:spcAft>
            </a:pPr>
            <a:r>
              <a:rPr lang="tr-TR" dirty="0"/>
              <a:t>A. Konum Tercihi</a:t>
            </a:r>
          </a:p>
          <a:p>
            <a:pPr lvl="1">
              <a:lnSpc>
                <a:spcPct val="120000"/>
              </a:lnSpc>
              <a:spcBef>
                <a:spcPts val="0"/>
              </a:spcBef>
              <a:spcAft>
                <a:spcPts val="0"/>
              </a:spcAft>
            </a:pPr>
            <a:r>
              <a:rPr lang="tr-TR" dirty="0"/>
              <a:t>Hazırlanışı: </a:t>
            </a:r>
            <a:r>
              <a:rPr lang="tr-TR" dirty="0"/>
              <a:t>Enstitü/Fakülte/MYO/YO/UYGAR ve İdari birimlerimiz eğitim-Öğretim</a:t>
            </a:r>
            <a:r>
              <a:rPr lang="tr-TR" dirty="0"/>
              <a:t>, araştırma-Geliştirme, Toplumsal Katkı başlıklarında nasıl bir katkı sağlayacakları ve kendilerini nasıl konumlandırdıklarından bahsedeceklerdir. </a:t>
            </a:r>
          </a:p>
          <a:p>
            <a:pPr lvl="1">
              <a:lnSpc>
                <a:spcPct val="120000"/>
              </a:lnSpc>
              <a:spcBef>
                <a:spcPts val="0"/>
              </a:spcBef>
              <a:spcAft>
                <a:spcPts val="0"/>
              </a:spcAft>
            </a:pPr>
            <a:endParaRPr lang="tr-TR" dirty="0"/>
          </a:p>
          <a:p>
            <a:pPr lvl="1">
              <a:lnSpc>
                <a:spcPct val="120000"/>
              </a:lnSpc>
              <a:spcBef>
                <a:spcPts val="0"/>
              </a:spcBef>
              <a:spcAft>
                <a:spcPts val="0"/>
              </a:spcAft>
            </a:pPr>
            <a:r>
              <a:rPr lang="tr-TR" dirty="0"/>
              <a:t>B. Başarı Bölgesi Tercihi</a:t>
            </a:r>
          </a:p>
          <a:p>
            <a:pPr lvl="1">
              <a:lnSpc>
                <a:spcPct val="120000"/>
              </a:lnSpc>
              <a:spcBef>
                <a:spcPts val="0"/>
              </a:spcBef>
              <a:spcAft>
                <a:spcPts val="0"/>
              </a:spcAft>
            </a:pPr>
            <a:r>
              <a:rPr lang="tr-TR" dirty="0"/>
              <a:t>Hazırlanışı: </a:t>
            </a:r>
            <a:r>
              <a:rPr lang="tr-TR" dirty="0"/>
              <a:t>Enstitü/Fakülte/MYO/YO/UYGAR ve İdari birimlerimiz bölgedeki </a:t>
            </a:r>
            <a:r>
              <a:rPr lang="tr-TR" dirty="0"/>
              <a:t>veya eş değer diğer birimlerden farklarını ve üstün veya öne çıkan özellikleri belirtecektir. </a:t>
            </a:r>
          </a:p>
          <a:p>
            <a:pPr lvl="1">
              <a:lnSpc>
                <a:spcPct val="120000"/>
              </a:lnSpc>
              <a:spcBef>
                <a:spcPts val="0"/>
              </a:spcBef>
              <a:spcAft>
                <a:spcPts val="0"/>
              </a:spcAft>
            </a:pPr>
            <a:endParaRPr lang="tr-TR" dirty="0"/>
          </a:p>
          <a:p>
            <a:pPr lvl="1">
              <a:lnSpc>
                <a:spcPct val="120000"/>
              </a:lnSpc>
              <a:spcBef>
                <a:spcPts val="0"/>
              </a:spcBef>
              <a:spcAft>
                <a:spcPts val="0"/>
              </a:spcAft>
            </a:pPr>
            <a:r>
              <a:rPr lang="tr-TR" dirty="0"/>
              <a:t>C. Değer Sunumu Tercihi</a:t>
            </a:r>
          </a:p>
          <a:p>
            <a:pPr lvl="1">
              <a:lnSpc>
                <a:spcPct val="120000"/>
              </a:lnSpc>
              <a:spcBef>
                <a:spcPts val="0"/>
              </a:spcBef>
              <a:spcAft>
                <a:spcPts val="0"/>
              </a:spcAft>
            </a:pPr>
            <a:r>
              <a:rPr lang="tr-TR" dirty="0"/>
              <a:t>Hazırlanışı: Tablo 38 doldurulacaktır. </a:t>
            </a:r>
          </a:p>
          <a:p>
            <a:pPr lvl="1">
              <a:lnSpc>
                <a:spcPct val="120000"/>
              </a:lnSpc>
              <a:spcBef>
                <a:spcPts val="0"/>
              </a:spcBef>
              <a:spcAft>
                <a:spcPts val="0"/>
              </a:spcAft>
            </a:pPr>
            <a:endParaRPr lang="tr-TR" dirty="0" smtClean="0"/>
          </a:p>
          <a:p>
            <a:pPr lvl="1">
              <a:lnSpc>
                <a:spcPct val="120000"/>
              </a:lnSpc>
              <a:spcBef>
                <a:spcPts val="0"/>
              </a:spcBef>
              <a:spcAft>
                <a:spcPts val="0"/>
              </a:spcAft>
            </a:pPr>
            <a:endParaRPr lang="tr-TR" dirty="0"/>
          </a:p>
          <a:p>
            <a:pPr lvl="1">
              <a:lnSpc>
                <a:spcPct val="120000"/>
              </a:lnSpc>
              <a:spcBef>
                <a:spcPts val="0"/>
              </a:spcBef>
              <a:spcAft>
                <a:spcPts val="0"/>
              </a:spcAft>
            </a:pPr>
            <a:r>
              <a:rPr lang="tr-TR" dirty="0"/>
              <a:t>D. Temel Yetkinlik Tercihi</a:t>
            </a:r>
          </a:p>
          <a:p>
            <a:pPr lvl="1">
              <a:lnSpc>
                <a:spcPct val="120000"/>
              </a:lnSpc>
              <a:spcBef>
                <a:spcPts val="0"/>
              </a:spcBef>
              <a:spcAft>
                <a:spcPts val="0"/>
              </a:spcAft>
            </a:pPr>
            <a:r>
              <a:rPr lang="tr-TR" dirty="0"/>
              <a:t> Hazırlanışı: </a:t>
            </a:r>
            <a:r>
              <a:rPr lang="tr-TR" dirty="0"/>
              <a:t>Enstitü/Fakülte/MYO/YO/UYGAR ve İdari birimlerimiz sahip </a:t>
            </a:r>
            <a:r>
              <a:rPr lang="tr-TR" dirty="0"/>
              <a:t>olduğu temel yetkinlik alanları; Yetkinlik açıklarını konum tercihi, başarı bölgesi tercihi ve değer sunumu tercihi dikkate alınarak,</a:t>
            </a:r>
          </a:p>
          <a:p>
            <a:pPr lvl="1">
              <a:lnSpc>
                <a:spcPct val="120000"/>
              </a:lnSpc>
              <a:spcBef>
                <a:spcPts val="0"/>
              </a:spcBef>
              <a:spcAft>
                <a:spcPts val="0"/>
              </a:spcAft>
            </a:pPr>
            <a:r>
              <a:rPr lang="tr-TR" dirty="0"/>
              <a:t>Yetkinlik açığını gidermek ve mevcut kaynak ve kabiliyetleri iyileştirmek için yapılması gerekenler belirtilecektir.</a:t>
            </a:r>
          </a:p>
        </p:txBody>
      </p:sp>
    </p:spTree>
    <p:extLst>
      <p:ext uri="{BB962C8B-B14F-4D97-AF65-F5344CB8AC3E}">
        <p14:creationId xmlns:p14="http://schemas.microsoft.com/office/powerpoint/2010/main" val="2609230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E7FA8AB4-9DED-4125-89CA-E94F2E4881CB}"/>
              </a:ext>
            </a:extLst>
          </p:cNvPr>
          <p:cNvSpPr>
            <a:spLocks noGrp="1"/>
          </p:cNvSpPr>
          <p:nvPr>
            <p:ph type="title"/>
          </p:nvPr>
        </p:nvSpPr>
        <p:spPr/>
        <p:txBody>
          <a:bodyPr>
            <a:normAutofit fontScale="90000"/>
          </a:bodyPr>
          <a:lstStyle/>
          <a:p>
            <a:pPr>
              <a:lnSpc>
                <a:spcPct val="120000"/>
              </a:lnSpc>
              <a:spcBef>
                <a:spcPts val="0"/>
              </a:spcBef>
              <a:spcAft>
                <a:spcPts val="0"/>
              </a:spcAft>
            </a:pPr>
            <a:r>
              <a:rPr lang="tr-TR" b="1" dirty="0"/>
              <a:t>7. STRATEJİ GELİŞTİRME: AMAÇ, HEDEF VE STRATEJİLERİN BELİRLENMESİ</a:t>
            </a:r>
          </a:p>
        </p:txBody>
      </p:sp>
      <p:sp>
        <p:nvSpPr>
          <p:cNvPr id="5" name="İçerik Yer Tutucusu 4">
            <a:extLst>
              <a:ext uri="{FF2B5EF4-FFF2-40B4-BE49-F238E27FC236}">
                <a16:creationId xmlns:a16="http://schemas.microsoft.com/office/drawing/2014/main" id="{9B54003C-CB66-4984-A7EE-0F14FAAFA4BD}"/>
              </a:ext>
            </a:extLst>
          </p:cNvPr>
          <p:cNvSpPr>
            <a:spLocks noGrp="1"/>
          </p:cNvSpPr>
          <p:nvPr>
            <p:ph idx="1"/>
          </p:nvPr>
        </p:nvSpPr>
        <p:spPr>
          <a:xfrm>
            <a:off x="1097280" y="1845734"/>
            <a:ext cx="10058400" cy="4428066"/>
          </a:xfrm>
        </p:spPr>
        <p:txBody>
          <a:bodyPr numCol="1">
            <a:normAutofit/>
          </a:bodyPr>
          <a:lstStyle/>
          <a:p>
            <a:pPr marL="201168" lvl="1" indent="0">
              <a:lnSpc>
                <a:spcPct val="120000"/>
              </a:lnSpc>
              <a:spcBef>
                <a:spcPts val="0"/>
              </a:spcBef>
              <a:spcAft>
                <a:spcPts val="0"/>
              </a:spcAft>
              <a:buNone/>
            </a:pPr>
            <a:r>
              <a:rPr lang="tr-TR" dirty="0"/>
              <a:t>	</a:t>
            </a:r>
          </a:p>
          <a:p>
            <a:pPr>
              <a:lnSpc>
                <a:spcPct val="120000"/>
              </a:lnSpc>
              <a:spcBef>
                <a:spcPts val="0"/>
              </a:spcBef>
              <a:spcAft>
                <a:spcPts val="0"/>
              </a:spcAft>
            </a:pPr>
            <a:r>
              <a:rPr lang="tr-TR" b="1" dirty="0"/>
              <a:t>7. STRATEJİ GELİŞTİRME: AMAÇ, HEDEF VE STRATEJİLERİN BELİRLENMESİ</a:t>
            </a:r>
          </a:p>
          <a:p>
            <a:pPr lvl="1">
              <a:lnSpc>
                <a:spcPct val="120000"/>
              </a:lnSpc>
              <a:spcBef>
                <a:spcPts val="0"/>
              </a:spcBef>
              <a:spcAft>
                <a:spcPts val="0"/>
              </a:spcAft>
            </a:pPr>
            <a:r>
              <a:rPr lang="tr-TR" dirty="0"/>
              <a:t>A. Amaçlar ve Hedefler</a:t>
            </a:r>
          </a:p>
          <a:p>
            <a:pPr marL="384048" lvl="2" indent="0">
              <a:lnSpc>
                <a:spcPct val="120000"/>
              </a:lnSpc>
              <a:spcBef>
                <a:spcPts val="0"/>
              </a:spcBef>
              <a:spcAft>
                <a:spcPts val="0"/>
              </a:spcAft>
              <a:buNone/>
            </a:pPr>
            <a:r>
              <a:rPr lang="tr-TR" b="1" dirty="0"/>
              <a:t>Hazırlanışı: </a:t>
            </a:r>
          </a:p>
          <a:p>
            <a:pPr marL="384048" lvl="2" indent="0">
              <a:lnSpc>
                <a:spcPct val="120000"/>
              </a:lnSpc>
              <a:spcBef>
                <a:spcPts val="0"/>
              </a:spcBef>
              <a:spcAft>
                <a:spcPts val="0"/>
              </a:spcAft>
              <a:buNone/>
            </a:pPr>
            <a:r>
              <a:rPr lang="tr-TR" dirty="0"/>
              <a:t>1) Amaçlar 4 ana başlık altında toplanabilir. </a:t>
            </a:r>
          </a:p>
          <a:p>
            <a:pPr lvl="3">
              <a:lnSpc>
                <a:spcPct val="120000"/>
              </a:lnSpc>
              <a:spcBef>
                <a:spcPts val="0"/>
              </a:spcBef>
              <a:spcAft>
                <a:spcPts val="0"/>
              </a:spcAft>
            </a:pPr>
            <a:r>
              <a:rPr lang="tr-TR" dirty="0"/>
              <a:t>Eğitim öğretim kalitesini artırmak</a:t>
            </a:r>
          </a:p>
          <a:p>
            <a:pPr lvl="3">
              <a:lnSpc>
                <a:spcPct val="120000"/>
              </a:lnSpc>
              <a:spcBef>
                <a:spcPts val="0"/>
              </a:spcBef>
              <a:spcAft>
                <a:spcPts val="0"/>
              </a:spcAft>
            </a:pPr>
            <a:r>
              <a:rPr lang="tr-TR" dirty="0"/>
              <a:t>Araştırma geliştirme faaliyetlerini artırmak</a:t>
            </a:r>
          </a:p>
          <a:p>
            <a:pPr lvl="2">
              <a:lnSpc>
                <a:spcPct val="120000"/>
              </a:lnSpc>
              <a:spcBef>
                <a:spcPts val="0"/>
              </a:spcBef>
              <a:spcAft>
                <a:spcPts val="0"/>
              </a:spcAft>
            </a:pPr>
            <a:r>
              <a:rPr lang="tr-TR" dirty="0"/>
              <a:t> 	Altyapıyı artırmak</a:t>
            </a:r>
          </a:p>
          <a:p>
            <a:pPr lvl="3">
              <a:lnSpc>
                <a:spcPct val="120000"/>
              </a:lnSpc>
              <a:spcBef>
                <a:spcPts val="0"/>
              </a:spcBef>
              <a:spcAft>
                <a:spcPts val="0"/>
              </a:spcAft>
            </a:pPr>
            <a:r>
              <a:rPr lang="tr-TR" dirty="0"/>
              <a:t>Sosyal sorumluk projelerini artırmak</a:t>
            </a:r>
          </a:p>
          <a:p>
            <a:pPr marL="384048" lvl="2" indent="0">
              <a:lnSpc>
                <a:spcPct val="120000"/>
              </a:lnSpc>
              <a:spcBef>
                <a:spcPts val="0"/>
              </a:spcBef>
              <a:spcAft>
                <a:spcPts val="0"/>
              </a:spcAft>
              <a:buNone/>
            </a:pPr>
            <a:r>
              <a:rPr lang="tr-TR" dirty="0"/>
              <a:t>2) 1 amacı gerçekleştirmek için en az 2 en fazla 5 hedef gösterilebilir. </a:t>
            </a:r>
          </a:p>
          <a:p>
            <a:pPr marL="384048" lvl="2" indent="0">
              <a:lnSpc>
                <a:spcPct val="120000"/>
              </a:lnSpc>
              <a:spcBef>
                <a:spcPts val="0"/>
              </a:spcBef>
              <a:spcAft>
                <a:spcPts val="0"/>
              </a:spcAft>
              <a:buNone/>
            </a:pPr>
            <a:r>
              <a:rPr lang="tr-TR" dirty="0"/>
              <a:t>3) Her bir hedefi gerçekleştirmek için en fazla 5 gösterge belirlenmesi gerekmektedir. </a:t>
            </a:r>
          </a:p>
          <a:p>
            <a:pPr marL="384048" lvl="2" indent="0">
              <a:lnSpc>
                <a:spcPct val="120000"/>
              </a:lnSpc>
              <a:spcBef>
                <a:spcPts val="0"/>
              </a:spcBef>
              <a:spcAft>
                <a:spcPts val="0"/>
              </a:spcAft>
              <a:buNone/>
            </a:pPr>
            <a:endParaRPr lang="tr-TR" dirty="0"/>
          </a:p>
          <a:p>
            <a:endParaRPr lang="tr-TR" dirty="0"/>
          </a:p>
        </p:txBody>
      </p:sp>
    </p:spTree>
    <p:extLst>
      <p:ext uri="{BB962C8B-B14F-4D97-AF65-F5344CB8AC3E}">
        <p14:creationId xmlns:p14="http://schemas.microsoft.com/office/powerpoint/2010/main" val="2202888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E7FA8AB4-9DED-4125-89CA-E94F2E4881CB}"/>
              </a:ext>
            </a:extLst>
          </p:cNvPr>
          <p:cNvSpPr>
            <a:spLocks noGrp="1"/>
          </p:cNvSpPr>
          <p:nvPr>
            <p:ph type="title"/>
          </p:nvPr>
        </p:nvSpPr>
        <p:spPr>
          <a:xfrm>
            <a:off x="1097280" y="286603"/>
            <a:ext cx="4968241" cy="1450757"/>
          </a:xfrm>
        </p:spPr>
        <p:txBody>
          <a:bodyPr>
            <a:noAutofit/>
          </a:bodyPr>
          <a:lstStyle/>
          <a:p>
            <a:pPr>
              <a:lnSpc>
                <a:spcPct val="120000"/>
              </a:lnSpc>
              <a:spcBef>
                <a:spcPts val="0"/>
              </a:spcBef>
              <a:spcAft>
                <a:spcPts val="0"/>
              </a:spcAft>
            </a:pPr>
            <a:r>
              <a:rPr lang="tr-TR" sz="2800" b="1" dirty="0"/>
              <a:t>7. STRATEJİ GELİŞTİRME: AMAÇ, HEDEF VE STRATEJİLERİN BELİRLENMESİ</a:t>
            </a:r>
          </a:p>
        </p:txBody>
      </p:sp>
      <p:sp>
        <p:nvSpPr>
          <p:cNvPr id="5" name="İçerik Yer Tutucusu 4">
            <a:extLst>
              <a:ext uri="{FF2B5EF4-FFF2-40B4-BE49-F238E27FC236}">
                <a16:creationId xmlns:a16="http://schemas.microsoft.com/office/drawing/2014/main" id="{9B54003C-CB66-4984-A7EE-0F14FAAFA4BD}"/>
              </a:ext>
            </a:extLst>
          </p:cNvPr>
          <p:cNvSpPr>
            <a:spLocks noGrp="1"/>
          </p:cNvSpPr>
          <p:nvPr>
            <p:ph idx="1"/>
          </p:nvPr>
        </p:nvSpPr>
        <p:spPr>
          <a:xfrm>
            <a:off x="177800" y="1845734"/>
            <a:ext cx="5887721" cy="4428066"/>
          </a:xfrm>
        </p:spPr>
        <p:txBody>
          <a:bodyPr numCol="1">
            <a:normAutofit/>
          </a:bodyPr>
          <a:lstStyle/>
          <a:p>
            <a:pPr marL="384048" lvl="2" indent="0">
              <a:lnSpc>
                <a:spcPct val="120000"/>
              </a:lnSpc>
              <a:spcBef>
                <a:spcPts val="0"/>
              </a:spcBef>
              <a:spcAft>
                <a:spcPts val="0"/>
              </a:spcAft>
              <a:buNone/>
            </a:pPr>
            <a:r>
              <a:rPr lang="tr-TR" b="1" dirty="0"/>
              <a:t>HEDEF KARTLARI </a:t>
            </a:r>
          </a:p>
          <a:p>
            <a:pPr marL="384048" lvl="2" indent="0">
              <a:lnSpc>
                <a:spcPct val="120000"/>
              </a:lnSpc>
              <a:spcBef>
                <a:spcPts val="0"/>
              </a:spcBef>
              <a:spcAft>
                <a:spcPts val="0"/>
              </a:spcAft>
              <a:buNone/>
            </a:pPr>
            <a:r>
              <a:rPr lang="tr-TR" b="1" dirty="0"/>
              <a:t>Hazırlanışı:</a:t>
            </a:r>
          </a:p>
          <a:p>
            <a:pPr marL="384048" lvl="2" indent="0">
              <a:lnSpc>
                <a:spcPct val="120000"/>
              </a:lnSpc>
              <a:spcBef>
                <a:spcPts val="0"/>
              </a:spcBef>
              <a:spcAft>
                <a:spcPts val="0"/>
              </a:spcAft>
              <a:buNone/>
            </a:pPr>
            <a:r>
              <a:rPr lang="tr-TR" dirty="0"/>
              <a:t>1) Göstergeler izlenebilir olması gerekir.</a:t>
            </a:r>
          </a:p>
          <a:p>
            <a:pPr marL="384048" lvl="2" indent="0">
              <a:lnSpc>
                <a:spcPct val="120000"/>
              </a:lnSpc>
              <a:spcBef>
                <a:spcPts val="0"/>
              </a:spcBef>
              <a:spcAft>
                <a:spcPts val="0"/>
              </a:spcAft>
              <a:buNone/>
            </a:pPr>
            <a:r>
              <a:rPr lang="tr-TR" dirty="0"/>
              <a:t>2) Plan dönemi başlangıç değerleri belirlenirken verilerin nasıl toplanacağı ve hangi verileri alındığı net bir şekilde belirlenmesi gerekmektedir. </a:t>
            </a:r>
          </a:p>
          <a:p>
            <a:pPr marL="384048" lvl="2" indent="0">
              <a:lnSpc>
                <a:spcPct val="120000"/>
              </a:lnSpc>
              <a:spcBef>
                <a:spcPts val="0"/>
              </a:spcBef>
              <a:spcAft>
                <a:spcPts val="0"/>
              </a:spcAft>
              <a:buNone/>
            </a:pPr>
            <a:r>
              <a:rPr lang="tr-TR" dirty="0"/>
              <a:t>3)Sorumlu Birim: Hedefin gerçekleşmesinden sorumlu olan tek bir birime yer verilir. </a:t>
            </a:r>
          </a:p>
          <a:p>
            <a:pPr marL="384048" lvl="2" indent="0">
              <a:lnSpc>
                <a:spcPct val="120000"/>
              </a:lnSpc>
              <a:spcBef>
                <a:spcPts val="0"/>
              </a:spcBef>
              <a:spcAft>
                <a:spcPts val="0"/>
              </a:spcAft>
              <a:buNone/>
            </a:pPr>
            <a:r>
              <a:rPr lang="tr-TR" dirty="0"/>
              <a:t>4) En fazla 5 risk belirlenmesi gerekmektedir. </a:t>
            </a:r>
          </a:p>
          <a:p>
            <a:pPr marL="384048" lvl="2" indent="0">
              <a:lnSpc>
                <a:spcPct val="120000"/>
              </a:lnSpc>
              <a:spcBef>
                <a:spcPts val="0"/>
              </a:spcBef>
              <a:spcAft>
                <a:spcPts val="0"/>
              </a:spcAft>
              <a:buNone/>
            </a:pPr>
            <a:r>
              <a:rPr lang="tr-TR" dirty="0"/>
              <a:t>6) En fazla 5 strateji belirlenmesi gerekmektedir</a:t>
            </a:r>
          </a:p>
          <a:p>
            <a:pPr marL="384048" lvl="2" indent="0">
              <a:lnSpc>
                <a:spcPct val="120000"/>
              </a:lnSpc>
              <a:spcBef>
                <a:spcPts val="0"/>
              </a:spcBef>
              <a:spcAft>
                <a:spcPts val="0"/>
              </a:spcAft>
              <a:buNone/>
            </a:pPr>
            <a:r>
              <a:rPr lang="tr-TR" dirty="0"/>
              <a:t>5) En fazla 5 tespit belirlenmesi gerekmektedir. Tespitler belirlenirken göstergelerin iyileştirilmesindeki problemlerden bahsedilecektir.</a:t>
            </a:r>
          </a:p>
          <a:p>
            <a:pPr marL="384048" lvl="2" indent="0">
              <a:lnSpc>
                <a:spcPct val="120000"/>
              </a:lnSpc>
              <a:spcBef>
                <a:spcPts val="0"/>
              </a:spcBef>
              <a:spcAft>
                <a:spcPts val="0"/>
              </a:spcAft>
              <a:buNone/>
            </a:pPr>
            <a:r>
              <a:rPr lang="tr-TR" dirty="0"/>
              <a:t>6) En fazla 5 ihtiyaçlar belirlenmesi gerekmektedir. İhtiyaçlar ise bu tespitleri iyileştirici yönde belirlenmesi gerekmektedir. )</a:t>
            </a:r>
          </a:p>
          <a:p>
            <a:pPr marL="384048" lvl="2" indent="0">
              <a:lnSpc>
                <a:spcPct val="120000"/>
              </a:lnSpc>
              <a:spcBef>
                <a:spcPts val="0"/>
              </a:spcBef>
              <a:spcAft>
                <a:spcPts val="0"/>
              </a:spcAft>
              <a:buNone/>
            </a:pPr>
            <a:r>
              <a:rPr lang="tr-TR" dirty="0"/>
              <a:t>7) (*) işaretli performans göstergelerinde kümülatif veri değerleri kullanılırken, (**) işaretli  performans göstergelerinde ise yıllık veri değerleri kullanılmıştır.</a:t>
            </a:r>
          </a:p>
        </p:txBody>
      </p:sp>
      <p:pic>
        <p:nvPicPr>
          <p:cNvPr id="6" name="Resim 5">
            <a:extLst>
              <a:ext uri="{FF2B5EF4-FFF2-40B4-BE49-F238E27FC236}">
                <a16:creationId xmlns:a16="http://schemas.microsoft.com/office/drawing/2014/main" id="{D65B9422-ACDF-4292-8009-6D110AB7D638}"/>
              </a:ext>
            </a:extLst>
          </p:cNvPr>
          <p:cNvPicPr>
            <a:picLocks noChangeAspect="1"/>
          </p:cNvPicPr>
          <p:nvPr/>
        </p:nvPicPr>
        <p:blipFill>
          <a:blip r:embed="rId2"/>
          <a:stretch>
            <a:fillRect/>
          </a:stretch>
        </p:blipFill>
        <p:spPr>
          <a:xfrm>
            <a:off x="6126480" y="0"/>
            <a:ext cx="6040598" cy="6858000"/>
          </a:xfrm>
          <a:prstGeom prst="rect">
            <a:avLst/>
          </a:prstGeom>
        </p:spPr>
      </p:pic>
    </p:spTree>
    <p:extLst>
      <p:ext uri="{BB962C8B-B14F-4D97-AF65-F5344CB8AC3E}">
        <p14:creationId xmlns:p14="http://schemas.microsoft.com/office/powerpoint/2010/main" val="1293623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E7FA8AB4-9DED-4125-89CA-E94F2E4881CB}"/>
              </a:ext>
            </a:extLst>
          </p:cNvPr>
          <p:cNvSpPr>
            <a:spLocks noGrp="1"/>
          </p:cNvSpPr>
          <p:nvPr>
            <p:ph type="title"/>
          </p:nvPr>
        </p:nvSpPr>
        <p:spPr>
          <a:xfrm>
            <a:off x="1097280" y="286603"/>
            <a:ext cx="4968241" cy="1450757"/>
          </a:xfrm>
        </p:spPr>
        <p:txBody>
          <a:bodyPr>
            <a:noAutofit/>
          </a:bodyPr>
          <a:lstStyle/>
          <a:p>
            <a:pPr>
              <a:lnSpc>
                <a:spcPct val="120000"/>
              </a:lnSpc>
              <a:spcBef>
                <a:spcPts val="0"/>
              </a:spcBef>
              <a:spcAft>
                <a:spcPts val="0"/>
              </a:spcAft>
            </a:pPr>
            <a:r>
              <a:rPr lang="tr-TR" sz="2800" b="1" dirty="0"/>
              <a:t>7. STRATEJİ GELİŞTİRME: AMAÇ, HEDEF VE STRATEJİLERİN BELİRLENMESİ</a:t>
            </a:r>
          </a:p>
        </p:txBody>
      </p:sp>
      <p:sp>
        <p:nvSpPr>
          <p:cNvPr id="5" name="İçerik Yer Tutucusu 4">
            <a:extLst>
              <a:ext uri="{FF2B5EF4-FFF2-40B4-BE49-F238E27FC236}">
                <a16:creationId xmlns:a16="http://schemas.microsoft.com/office/drawing/2014/main" id="{9B54003C-CB66-4984-A7EE-0F14FAAFA4BD}"/>
              </a:ext>
            </a:extLst>
          </p:cNvPr>
          <p:cNvSpPr>
            <a:spLocks noGrp="1"/>
          </p:cNvSpPr>
          <p:nvPr>
            <p:ph idx="1"/>
          </p:nvPr>
        </p:nvSpPr>
        <p:spPr>
          <a:xfrm>
            <a:off x="177800" y="1845734"/>
            <a:ext cx="11065933" cy="4428066"/>
          </a:xfrm>
        </p:spPr>
        <p:txBody>
          <a:bodyPr numCol="1">
            <a:normAutofit/>
          </a:bodyPr>
          <a:lstStyle/>
          <a:p>
            <a:pPr marL="384048" lvl="2" indent="0">
              <a:lnSpc>
                <a:spcPct val="120000"/>
              </a:lnSpc>
              <a:spcBef>
                <a:spcPts val="0"/>
              </a:spcBef>
              <a:spcAft>
                <a:spcPts val="0"/>
              </a:spcAft>
              <a:buNone/>
            </a:pPr>
            <a:r>
              <a:rPr lang="tr-TR" b="1" dirty="0"/>
              <a:t>Örnek göstergeler:</a:t>
            </a:r>
          </a:p>
          <a:p>
            <a:pPr marL="384048" lvl="2" indent="0">
              <a:lnSpc>
                <a:spcPct val="120000"/>
              </a:lnSpc>
              <a:spcBef>
                <a:spcPts val="0"/>
              </a:spcBef>
              <a:spcAft>
                <a:spcPts val="0"/>
              </a:spcAft>
              <a:buNone/>
            </a:pPr>
            <a:r>
              <a:rPr lang="tr-TR" dirty="0"/>
              <a:t>Stratejik Plan Hazırlama Rehber dosyasının 109. sayfasında performans gösterge setleri bulunmaktadır.</a:t>
            </a:r>
          </a:p>
        </p:txBody>
      </p:sp>
      <p:pic>
        <p:nvPicPr>
          <p:cNvPr id="2" name="Resim 1">
            <a:extLst>
              <a:ext uri="{FF2B5EF4-FFF2-40B4-BE49-F238E27FC236}">
                <a16:creationId xmlns:a16="http://schemas.microsoft.com/office/drawing/2014/main" id="{8195CB27-716C-4AF1-A63E-9C85367F5010}"/>
              </a:ext>
            </a:extLst>
          </p:cNvPr>
          <p:cNvPicPr>
            <a:picLocks noChangeAspect="1"/>
          </p:cNvPicPr>
          <p:nvPr/>
        </p:nvPicPr>
        <p:blipFill>
          <a:blip r:embed="rId2"/>
          <a:stretch>
            <a:fillRect/>
          </a:stretch>
        </p:blipFill>
        <p:spPr>
          <a:xfrm>
            <a:off x="1893230" y="2411291"/>
            <a:ext cx="7504770" cy="4446709"/>
          </a:xfrm>
          <a:prstGeom prst="rect">
            <a:avLst/>
          </a:prstGeom>
        </p:spPr>
      </p:pic>
    </p:spTree>
    <p:extLst>
      <p:ext uri="{BB962C8B-B14F-4D97-AF65-F5344CB8AC3E}">
        <p14:creationId xmlns:p14="http://schemas.microsoft.com/office/powerpoint/2010/main" val="2858543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E7FA8AB4-9DED-4125-89CA-E94F2E4881CB}"/>
              </a:ext>
            </a:extLst>
          </p:cNvPr>
          <p:cNvSpPr>
            <a:spLocks noGrp="1"/>
          </p:cNvSpPr>
          <p:nvPr>
            <p:ph type="title"/>
          </p:nvPr>
        </p:nvSpPr>
        <p:spPr>
          <a:xfrm>
            <a:off x="1097280" y="286603"/>
            <a:ext cx="4968241" cy="1450757"/>
          </a:xfrm>
        </p:spPr>
        <p:txBody>
          <a:bodyPr>
            <a:noAutofit/>
          </a:bodyPr>
          <a:lstStyle/>
          <a:p>
            <a:pPr>
              <a:lnSpc>
                <a:spcPct val="120000"/>
              </a:lnSpc>
              <a:spcBef>
                <a:spcPts val="0"/>
              </a:spcBef>
              <a:spcAft>
                <a:spcPts val="0"/>
              </a:spcAft>
            </a:pPr>
            <a:r>
              <a:rPr lang="tr-TR" sz="2800" b="1" dirty="0"/>
              <a:t>7. STRATEJİ GELİŞTİRME: AMAÇ, HEDEF VE STRATEJİLERİN BELİRLENMESİ</a:t>
            </a:r>
          </a:p>
        </p:txBody>
      </p:sp>
      <p:sp>
        <p:nvSpPr>
          <p:cNvPr id="5" name="İçerik Yer Tutucusu 4">
            <a:extLst>
              <a:ext uri="{FF2B5EF4-FFF2-40B4-BE49-F238E27FC236}">
                <a16:creationId xmlns:a16="http://schemas.microsoft.com/office/drawing/2014/main" id="{9B54003C-CB66-4984-A7EE-0F14FAAFA4BD}"/>
              </a:ext>
            </a:extLst>
          </p:cNvPr>
          <p:cNvSpPr>
            <a:spLocks noGrp="1"/>
          </p:cNvSpPr>
          <p:nvPr>
            <p:ph idx="1"/>
          </p:nvPr>
        </p:nvSpPr>
        <p:spPr>
          <a:xfrm>
            <a:off x="1097280" y="1845734"/>
            <a:ext cx="10510520" cy="4428066"/>
          </a:xfrm>
        </p:spPr>
        <p:txBody>
          <a:bodyPr numCol="1">
            <a:normAutofit/>
          </a:bodyPr>
          <a:lstStyle/>
          <a:p>
            <a:pPr marL="384048" lvl="2" indent="0">
              <a:lnSpc>
                <a:spcPct val="120000"/>
              </a:lnSpc>
              <a:spcBef>
                <a:spcPts val="0"/>
              </a:spcBef>
              <a:spcAft>
                <a:spcPts val="0"/>
              </a:spcAft>
              <a:buNone/>
            </a:pPr>
            <a:endParaRPr lang="tr-TR" dirty="0"/>
          </a:p>
          <a:p>
            <a:pPr marL="384048" lvl="2" indent="0">
              <a:lnSpc>
                <a:spcPct val="120000"/>
              </a:lnSpc>
              <a:spcBef>
                <a:spcPts val="0"/>
              </a:spcBef>
              <a:spcAft>
                <a:spcPts val="0"/>
              </a:spcAft>
              <a:buNone/>
            </a:pPr>
            <a:r>
              <a:rPr lang="tr-TR" dirty="0"/>
              <a:t>Hedef kartlarında belirtilen her bir risk için kısa bir açıklama ve bir riskleri ortadan kaldırmak için kontrol faaliyetleri belirlenmesi gerekmektedir. (Tablo-40) </a:t>
            </a:r>
          </a:p>
          <a:p>
            <a:endParaRPr lang="tr-TR" dirty="0"/>
          </a:p>
        </p:txBody>
      </p:sp>
      <p:graphicFrame>
        <p:nvGraphicFramePr>
          <p:cNvPr id="2" name="Tablo 1">
            <a:extLst>
              <a:ext uri="{FF2B5EF4-FFF2-40B4-BE49-F238E27FC236}">
                <a16:creationId xmlns:a16="http://schemas.microsoft.com/office/drawing/2014/main" id="{329BA765-C06D-4203-B674-328C4DFCABBA}"/>
              </a:ext>
            </a:extLst>
          </p:cNvPr>
          <p:cNvGraphicFramePr>
            <a:graphicFrameLocks noGrp="1"/>
          </p:cNvGraphicFramePr>
          <p:nvPr>
            <p:extLst>
              <p:ext uri="{D42A27DB-BD31-4B8C-83A1-F6EECF244321}">
                <p14:modId xmlns:p14="http://schemas.microsoft.com/office/powerpoint/2010/main" val="812661825"/>
              </p:ext>
            </p:extLst>
          </p:nvPr>
        </p:nvGraphicFramePr>
        <p:xfrm>
          <a:off x="1097280" y="3195320"/>
          <a:ext cx="10058400" cy="3078480"/>
        </p:xfrm>
        <a:graphic>
          <a:graphicData uri="http://schemas.openxmlformats.org/drawingml/2006/table">
            <a:tbl>
              <a:tblPr firstRow="1" firstCol="1" bandRow="1">
                <a:tableStyleId>{5C22544A-7EE6-4342-B048-85BDC9FD1C3A}</a:tableStyleId>
              </a:tblPr>
              <a:tblGrid>
                <a:gridCol w="3198571">
                  <a:extLst>
                    <a:ext uri="{9D8B030D-6E8A-4147-A177-3AD203B41FA5}">
                      <a16:colId xmlns:a16="http://schemas.microsoft.com/office/drawing/2014/main" val="2341125820"/>
                    </a:ext>
                  </a:extLst>
                </a:gridCol>
                <a:gridCol w="3351459">
                  <a:extLst>
                    <a:ext uri="{9D8B030D-6E8A-4147-A177-3AD203B41FA5}">
                      <a16:colId xmlns:a16="http://schemas.microsoft.com/office/drawing/2014/main" val="3509968079"/>
                    </a:ext>
                  </a:extLst>
                </a:gridCol>
                <a:gridCol w="3508370">
                  <a:extLst>
                    <a:ext uri="{9D8B030D-6E8A-4147-A177-3AD203B41FA5}">
                      <a16:colId xmlns:a16="http://schemas.microsoft.com/office/drawing/2014/main" val="3798504391"/>
                    </a:ext>
                  </a:extLst>
                </a:gridCol>
              </a:tblGrid>
              <a:tr h="0">
                <a:tc gridSpan="3">
                  <a:txBody>
                    <a:bodyPr/>
                    <a:lstStyle/>
                    <a:p>
                      <a:pPr algn="l">
                        <a:spcBef>
                          <a:spcPts val="300"/>
                        </a:spcBef>
                        <a:spcAft>
                          <a:spcPts val="300"/>
                        </a:spcAft>
                      </a:pPr>
                      <a:r>
                        <a:rPr lang="tr-TR" sz="1000">
                          <a:effectLst/>
                        </a:rPr>
                        <a:t>Hedef 1.1 : </a:t>
                      </a:r>
                      <a:r>
                        <a:rPr lang="tr-TR" sz="1200">
                          <a:effectLst/>
                        </a:rPr>
                        <a:t> </a:t>
                      </a:r>
                      <a:r>
                        <a:rPr lang="tr-TR" sz="1000">
                          <a:effectLst/>
                        </a:rPr>
                        <a:t>Önlisans, lisans, lisansüstü eğitim-öğretimin niteliğini ve niceliğini artırmak.</a:t>
                      </a:r>
                      <a:endParaRPr lang="tr-TR" sz="1200">
                        <a:effectLst/>
                        <a:latin typeface="Times New Roman" panose="02020603050405020304" pitchFamily="18" charset="0"/>
                        <a:ea typeface="Calibri" panose="020F0502020204030204" pitchFamily="34" charset="0"/>
                        <a:cs typeface="Arial" panose="020B0604020202020204" pitchFamily="34" charset="0"/>
                      </a:endParaRPr>
                    </a:p>
                  </a:txBody>
                  <a:tcPr marL="66441" marR="66441"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44152766"/>
                  </a:ext>
                </a:extLst>
              </a:tr>
              <a:tr h="147646">
                <a:tc>
                  <a:txBody>
                    <a:bodyPr/>
                    <a:lstStyle/>
                    <a:p>
                      <a:pPr algn="l">
                        <a:spcBef>
                          <a:spcPts val="300"/>
                        </a:spcBef>
                        <a:spcAft>
                          <a:spcPts val="300"/>
                        </a:spcAft>
                      </a:pPr>
                      <a:r>
                        <a:rPr lang="tr-TR" sz="1000">
                          <a:effectLst/>
                        </a:rPr>
                        <a:t>Risk</a:t>
                      </a:r>
                      <a:endParaRPr lang="tr-TR" sz="1200">
                        <a:effectLst/>
                        <a:latin typeface="Times New Roman" panose="02020603050405020304" pitchFamily="18" charset="0"/>
                        <a:ea typeface="Calibri" panose="020F0502020204030204" pitchFamily="34" charset="0"/>
                        <a:cs typeface="Arial" panose="020B0604020202020204" pitchFamily="34" charset="0"/>
                      </a:endParaRPr>
                    </a:p>
                  </a:txBody>
                  <a:tcPr marL="66441" marR="66441" marT="0" marB="0"/>
                </a:tc>
                <a:tc>
                  <a:txBody>
                    <a:bodyPr/>
                    <a:lstStyle/>
                    <a:p>
                      <a:pPr algn="l">
                        <a:spcBef>
                          <a:spcPts val="300"/>
                        </a:spcBef>
                        <a:spcAft>
                          <a:spcPts val="300"/>
                        </a:spcAft>
                      </a:pPr>
                      <a:r>
                        <a:rPr lang="tr-TR" sz="1000">
                          <a:effectLst/>
                        </a:rPr>
                        <a:t>Açıklama</a:t>
                      </a:r>
                      <a:endParaRPr lang="tr-TR" sz="1200">
                        <a:effectLst/>
                        <a:latin typeface="Times New Roman" panose="02020603050405020304" pitchFamily="18" charset="0"/>
                        <a:ea typeface="Calibri" panose="020F0502020204030204" pitchFamily="34" charset="0"/>
                        <a:cs typeface="Arial" panose="020B0604020202020204" pitchFamily="34" charset="0"/>
                      </a:endParaRPr>
                    </a:p>
                  </a:txBody>
                  <a:tcPr marL="66441" marR="66441" marT="0" marB="0"/>
                </a:tc>
                <a:tc>
                  <a:txBody>
                    <a:bodyPr/>
                    <a:lstStyle/>
                    <a:p>
                      <a:pPr algn="l">
                        <a:spcBef>
                          <a:spcPts val="300"/>
                        </a:spcBef>
                        <a:spcAft>
                          <a:spcPts val="300"/>
                        </a:spcAft>
                      </a:pPr>
                      <a:r>
                        <a:rPr lang="tr-TR" sz="1000">
                          <a:effectLst/>
                        </a:rPr>
                        <a:t>Kontrol Faaliyetleri</a:t>
                      </a:r>
                      <a:endParaRPr lang="tr-TR" sz="1200">
                        <a:effectLst/>
                        <a:latin typeface="Times New Roman" panose="02020603050405020304" pitchFamily="18" charset="0"/>
                        <a:ea typeface="Calibri" panose="020F0502020204030204" pitchFamily="34" charset="0"/>
                        <a:cs typeface="Arial" panose="020B0604020202020204" pitchFamily="34" charset="0"/>
                      </a:endParaRPr>
                    </a:p>
                  </a:txBody>
                  <a:tcPr marL="66441" marR="66441" marT="0" marB="0"/>
                </a:tc>
                <a:extLst>
                  <a:ext uri="{0D108BD9-81ED-4DB2-BD59-A6C34878D82A}">
                    <a16:rowId xmlns:a16="http://schemas.microsoft.com/office/drawing/2014/main" val="2721502343"/>
                  </a:ext>
                </a:extLst>
              </a:tr>
              <a:tr h="885875">
                <a:tc>
                  <a:txBody>
                    <a:bodyPr/>
                    <a:lstStyle/>
                    <a:p>
                      <a:pPr algn="l">
                        <a:spcBef>
                          <a:spcPts val="300"/>
                        </a:spcBef>
                        <a:spcAft>
                          <a:spcPts val="300"/>
                        </a:spcAft>
                      </a:pPr>
                      <a:r>
                        <a:rPr lang="tr-TR" sz="1000">
                          <a:effectLst/>
                        </a:rPr>
                        <a:t>Yeterli sayıda akademik personelin alınamaması.</a:t>
                      </a:r>
                      <a:endParaRPr lang="tr-TR" sz="1200">
                        <a:effectLst/>
                        <a:latin typeface="Times New Roman" panose="02020603050405020304" pitchFamily="18" charset="0"/>
                        <a:ea typeface="Calibri" panose="020F0502020204030204" pitchFamily="34" charset="0"/>
                        <a:cs typeface="Arial" panose="020B0604020202020204" pitchFamily="34" charset="0"/>
                      </a:endParaRPr>
                    </a:p>
                  </a:txBody>
                  <a:tcPr marL="66441" marR="66441" marT="0" marB="0"/>
                </a:tc>
                <a:tc>
                  <a:txBody>
                    <a:bodyPr/>
                    <a:lstStyle/>
                    <a:p>
                      <a:pPr algn="l">
                        <a:spcAft>
                          <a:spcPts val="0"/>
                        </a:spcAft>
                      </a:pPr>
                      <a:r>
                        <a:rPr lang="tr-TR" sz="1000">
                          <a:effectLst/>
                        </a:rPr>
                        <a:t>Yeni kurulan bir üniversite olunması ve norm kadro gibi nedenlerle akademik personel sayısındaki görece yetersizlik.</a:t>
                      </a:r>
                      <a:endParaRPr lang="tr-TR" sz="1200">
                        <a:effectLst/>
                        <a:latin typeface="Times New Roman" panose="02020603050405020304" pitchFamily="18" charset="0"/>
                        <a:ea typeface="Calibri" panose="020F0502020204030204" pitchFamily="34" charset="0"/>
                        <a:cs typeface="Arial" panose="020B0604020202020204" pitchFamily="34" charset="0"/>
                      </a:endParaRPr>
                    </a:p>
                  </a:txBody>
                  <a:tcPr marL="66441" marR="66441" marT="0" marB="0"/>
                </a:tc>
                <a:tc>
                  <a:txBody>
                    <a:bodyPr/>
                    <a:lstStyle/>
                    <a:p>
                      <a:pPr algn="l">
                        <a:spcAft>
                          <a:spcPts val="0"/>
                        </a:spcAft>
                      </a:pPr>
                      <a:r>
                        <a:rPr lang="tr-TR" sz="1000">
                          <a:effectLst/>
                        </a:rPr>
                        <a:t>Bandırma, sosyo-ekonomik gelişmişlik düzeyi, coğrafi özellikleri ve sahip olduğu potansiyeli ile akademik ve idari personeli cezbetmektedir. Bir yandan bu özelliklerinin öne çıkartılıp, bir yandan da yeni bir üniversite olunması nedeniyle geliştirme ödeneği imkanının sunulması yönünde girişimlerin artırılarak akademik personel için daha cazip hale gelmesinin sağlanması.</a:t>
                      </a:r>
                      <a:endParaRPr lang="tr-TR" sz="1200">
                        <a:effectLst/>
                        <a:latin typeface="Times New Roman" panose="02020603050405020304" pitchFamily="18" charset="0"/>
                        <a:ea typeface="Calibri" panose="020F0502020204030204" pitchFamily="34" charset="0"/>
                        <a:cs typeface="Arial" panose="020B0604020202020204" pitchFamily="34" charset="0"/>
                      </a:endParaRPr>
                    </a:p>
                  </a:txBody>
                  <a:tcPr marL="66441" marR="66441" marT="0" marB="0"/>
                </a:tc>
                <a:extLst>
                  <a:ext uri="{0D108BD9-81ED-4DB2-BD59-A6C34878D82A}">
                    <a16:rowId xmlns:a16="http://schemas.microsoft.com/office/drawing/2014/main" val="3056637928"/>
                  </a:ext>
                </a:extLst>
              </a:tr>
              <a:tr h="590583">
                <a:tc>
                  <a:txBody>
                    <a:bodyPr/>
                    <a:lstStyle/>
                    <a:p>
                      <a:pPr algn="l">
                        <a:spcBef>
                          <a:spcPts val="300"/>
                        </a:spcBef>
                        <a:spcAft>
                          <a:spcPts val="300"/>
                        </a:spcAft>
                      </a:pPr>
                      <a:r>
                        <a:rPr lang="tr-TR" sz="1000">
                          <a:effectLst/>
                        </a:rPr>
                        <a:t>Yeterli sayıda lisansüstü programların açılamaması ve lisansüstü programlara başvuran öğrenci sayısının beklenen düzeyde olmaması.</a:t>
                      </a:r>
                      <a:endParaRPr lang="tr-TR" sz="1200">
                        <a:effectLst/>
                        <a:latin typeface="Times New Roman" panose="02020603050405020304" pitchFamily="18" charset="0"/>
                        <a:ea typeface="Calibri" panose="020F0502020204030204" pitchFamily="34" charset="0"/>
                        <a:cs typeface="Arial" panose="020B0604020202020204" pitchFamily="34" charset="0"/>
                      </a:endParaRPr>
                    </a:p>
                  </a:txBody>
                  <a:tcPr marL="66441" marR="66441" marT="0" marB="0"/>
                </a:tc>
                <a:tc>
                  <a:txBody>
                    <a:bodyPr/>
                    <a:lstStyle/>
                    <a:p>
                      <a:pPr algn="l">
                        <a:spcAft>
                          <a:spcPts val="0"/>
                        </a:spcAft>
                      </a:pPr>
                      <a:r>
                        <a:rPr lang="tr-TR" sz="1000">
                          <a:effectLst/>
                        </a:rPr>
                        <a:t>Orta vadede % 15 lisansüstü öğrenci hedefine ulaşabilmek için daha fazla sayıda lisansüstü program açılması ve programların ders içeriklerinin etkin bir şekilde planlanması ve bu programlara ilgiyi artıracak faaliyetlerin organize edilmesi.</a:t>
                      </a:r>
                      <a:endParaRPr lang="tr-TR" sz="1200">
                        <a:effectLst/>
                        <a:latin typeface="Times New Roman" panose="02020603050405020304" pitchFamily="18" charset="0"/>
                        <a:ea typeface="Calibri" panose="020F0502020204030204" pitchFamily="34" charset="0"/>
                        <a:cs typeface="Arial" panose="020B0604020202020204" pitchFamily="34" charset="0"/>
                      </a:endParaRPr>
                    </a:p>
                  </a:txBody>
                  <a:tcPr marL="66441" marR="66441" marT="0" marB="0"/>
                </a:tc>
                <a:tc>
                  <a:txBody>
                    <a:bodyPr/>
                    <a:lstStyle/>
                    <a:p>
                      <a:pPr algn="l">
                        <a:spcAft>
                          <a:spcPts val="0"/>
                        </a:spcAft>
                      </a:pPr>
                      <a:r>
                        <a:rPr lang="tr-TR" sz="1000">
                          <a:effectLst/>
                        </a:rPr>
                        <a:t>Lisansüstü programların ders içeriklerinin gözden geçirilmesi ve gerekli tanıtım ve tutundurma faaliyetlerinin yapılması.</a:t>
                      </a:r>
                      <a:endParaRPr lang="tr-TR" sz="1200">
                        <a:effectLst/>
                        <a:latin typeface="Times New Roman" panose="02020603050405020304" pitchFamily="18" charset="0"/>
                        <a:ea typeface="Calibri" panose="020F0502020204030204" pitchFamily="34" charset="0"/>
                        <a:cs typeface="Arial" panose="020B0604020202020204" pitchFamily="34" charset="0"/>
                      </a:endParaRPr>
                    </a:p>
                  </a:txBody>
                  <a:tcPr marL="66441" marR="66441" marT="0" marB="0"/>
                </a:tc>
                <a:extLst>
                  <a:ext uri="{0D108BD9-81ED-4DB2-BD59-A6C34878D82A}">
                    <a16:rowId xmlns:a16="http://schemas.microsoft.com/office/drawing/2014/main" val="15968287"/>
                  </a:ext>
                </a:extLst>
              </a:tr>
              <a:tr h="295292">
                <a:tc>
                  <a:txBody>
                    <a:bodyPr/>
                    <a:lstStyle/>
                    <a:p>
                      <a:pPr algn="l">
                        <a:spcAft>
                          <a:spcPts val="0"/>
                        </a:spcAft>
                      </a:pPr>
                      <a:r>
                        <a:rPr lang="tr-TR" sz="1000">
                          <a:effectLst/>
                        </a:rPr>
                        <a:t>Ön lisans, lisans ve lisansüstü programların planlanan düzeyde açılmaması.</a:t>
                      </a:r>
                      <a:endParaRPr lang="tr-TR" sz="1200">
                        <a:effectLst/>
                        <a:latin typeface="Times New Roman" panose="02020603050405020304" pitchFamily="18" charset="0"/>
                        <a:ea typeface="Calibri" panose="020F0502020204030204" pitchFamily="34" charset="0"/>
                        <a:cs typeface="Arial" panose="020B0604020202020204" pitchFamily="34" charset="0"/>
                      </a:endParaRPr>
                    </a:p>
                  </a:txBody>
                  <a:tcPr marL="66441" marR="66441" marT="0" marB="0"/>
                </a:tc>
                <a:tc>
                  <a:txBody>
                    <a:bodyPr/>
                    <a:lstStyle/>
                    <a:p>
                      <a:pPr algn="l">
                        <a:spcAft>
                          <a:spcPts val="0"/>
                        </a:spcAft>
                      </a:pPr>
                      <a:r>
                        <a:rPr lang="tr-TR" sz="1000">
                          <a:effectLst/>
                        </a:rPr>
                        <a:t>Yüksek Öğretim Kurulu tarafından açılması yönünde başvuru yapılan bazı programlara izin verilmemesi.</a:t>
                      </a:r>
                      <a:endParaRPr lang="tr-TR" sz="1200">
                        <a:effectLst/>
                        <a:latin typeface="Times New Roman" panose="02020603050405020304" pitchFamily="18" charset="0"/>
                        <a:ea typeface="Calibri" panose="020F0502020204030204" pitchFamily="34" charset="0"/>
                        <a:cs typeface="Arial" panose="020B0604020202020204" pitchFamily="34" charset="0"/>
                      </a:endParaRPr>
                    </a:p>
                  </a:txBody>
                  <a:tcPr marL="66441" marR="66441" marT="0" marB="0"/>
                </a:tc>
                <a:tc>
                  <a:txBody>
                    <a:bodyPr/>
                    <a:lstStyle/>
                    <a:p>
                      <a:pPr algn="l">
                        <a:spcAft>
                          <a:spcPts val="0"/>
                        </a:spcAft>
                      </a:pPr>
                      <a:r>
                        <a:rPr lang="tr-TR" sz="1000">
                          <a:effectLst/>
                        </a:rPr>
                        <a:t>YÖK’e tatmin edici gerekçeler sunarak planlanan programların açılmasının sağlanması.</a:t>
                      </a:r>
                      <a:endParaRPr lang="tr-TR" sz="1200">
                        <a:effectLst/>
                        <a:latin typeface="Times New Roman" panose="02020603050405020304" pitchFamily="18" charset="0"/>
                        <a:ea typeface="Calibri" panose="020F0502020204030204" pitchFamily="34" charset="0"/>
                        <a:cs typeface="Arial" panose="020B0604020202020204" pitchFamily="34" charset="0"/>
                      </a:endParaRPr>
                    </a:p>
                  </a:txBody>
                  <a:tcPr marL="66441" marR="66441" marT="0" marB="0"/>
                </a:tc>
                <a:extLst>
                  <a:ext uri="{0D108BD9-81ED-4DB2-BD59-A6C34878D82A}">
                    <a16:rowId xmlns:a16="http://schemas.microsoft.com/office/drawing/2014/main" val="1388798206"/>
                  </a:ext>
                </a:extLst>
              </a:tr>
              <a:tr h="442937">
                <a:tc>
                  <a:txBody>
                    <a:bodyPr/>
                    <a:lstStyle/>
                    <a:p>
                      <a:pPr algn="l">
                        <a:spcAft>
                          <a:spcPts val="0"/>
                        </a:spcAft>
                      </a:pPr>
                      <a:r>
                        <a:rPr lang="tr-TR" sz="1000">
                          <a:effectLst/>
                        </a:rPr>
                        <a:t>Yabancı dilde eğitim verebilecek akademik personel sayısının artırılması.</a:t>
                      </a:r>
                      <a:endParaRPr lang="tr-TR" sz="1200">
                        <a:effectLst/>
                        <a:latin typeface="Times New Roman" panose="02020603050405020304" pitchFamily="18" charset="0"/>
                        <a:ea typeface="Calibri" panose="020F0502020204030204" pitchFamily="34" charset="0"/>
                        <a:cs typeface="Arial" panose="020B0604020202020204" pitchFamily="34" charset="0"/>
                      </a:endParaRPr>
                    </a:p>
                  </a:txBody>
                  <a:tcPr marL="66441" marR="66441" marT="0" marB="0"/>
                </a:tc>
                <a:tc>
                  <a:txBody>
                    <a:bodyPr/>
                    <a:lstStyle/>
                    <a:p>
                      <a:pPr algn="l">
                        <a:spcBef>
                          <a:spcPts val="300"/>
                        </a:spcBef>
                        <a:spcAft>
                          <a:spcPts val="300"/>
                        </a:spcAft>
                      </a:pPr>
                      <a:r>
                        <a:rPr lang="tr-TR" sz="1000">
                          <a:effectLst/>
                        </a:rPr>
                        <a:t>İngilizce ders verebilme yeterliliği olmayan akademik personel sayısı.</a:t>
                      </a:r>
                      <a:endParaRPr lang="tr-TR" sz="1200">
                        <a:effectLst/>
                        <a:latin typeface="Times New Roman" panose="02020603050405020304" pitchFamily="18" charset="0"/>
                        <a:ea typeface="Calibri" panose="020F0502020204030204" pitchFamily="34" charset="0"/>
                        <a:cs typeface="Arial" panose="020B0604020202020204" pitchFamily="34" charset="0"/>
                      </a:endParaRPr>
                    </a:p>
                  </a:txBody>
                  <a:tcPr marL="66441" marR="66441" marT="0" marB="0"/>
                </a:tc>
                <a:tc>
                  <a:txBody>
                    <a:bodyPr/>
                    <a:lstStyle/>
                    <a:p>
                      <a:pPr algn="l">
                        <a:spcAft>
                          <a:spcPts val="300"/>
                        </a:spcAft>
                      </a:pPr>
                      <a:r>
                        <a:rPr lang="tr-TR" sz="1000">
                          <a:effectLst/>
                        </a:rPr>
                        <a:t>İngilizce ders verebilme yeterliliği olan akademik personel istihdam edilmesi ve öğretim görevlisi kadrosuna yabancı dil kurs imkanı sunulması.</a:t>
                      </a:r>
                      <a:endParaRPr lang="tr-TR" sz="1200">
                        <a:effectLst/>
                        <a:latin typeface="Times New Roman" panose="02020603050405020304" pitchFamily="18" charset="0"/>
                        <a:ea typeface="Calibri" panose="020F0502020204030204" pitchFamily="34" charset="0"/>
                        <a:cs typeface="Arial" panose="020B0604020202020204" pitchFamily="34" charset="0"/>
                      </a:endParaRPr>
                    </a:p>
                  </a:txBody>
                  <a:tcPr marL="66441" marR="66441" marT="0" marB="0"/>
                </a:tc>
                <a:extLst>
                  <a:ext uri="{0D108BD9-81ED-4DB2-BD59-A6C34878D82A}">
                    <a16:rowId xmlns:a16="http://schemas.microsoft.com/office/drawing/2014/main" val="2287544465"/>
                  </a:ext>
                </a:extLst>
              </a:tr>
              <a:tr h="442937">
                <a:tc>
                  <a:txBody>
                    <a:bodyPr/>
                    <a:lstStyle/>
                    <a:p>
                      <a:pPr algn="l">
                        <a:spcAft>
                          <a:spcPts val="0"/>
                        </a:spcAft>
                      </a:pPr>
                      <a:r>
                        <a:rPr lang="tr-TR" sz="1000">
                          <a:effectLst/>
                        </a:rPr>
                        <a:t>Bölümlerin akreditasyon sürecinde yaşanabilecek olumsuzluklar.</a:t>
                      </a:r>
                      <a:endParaRPr lang="tr-TR" sz="1200">
                        <a:effectLst/>
                        <a:latin typeface="Times New Roman" panose="02020603050405020304" pitchFamily="18" charset="0"/>
                        <a:ea typeface="Calibri" panose="020F0502020204030204" pitchFamily="34" charset="0"/>
                        <a:cs typeface="Arial" panose="020B0604020202020204" pitchFamily="34" charset="0"/>
                      </a:endParaRPr>
                    </a:p>
                  </a:txBody>
                  <a:tcPr marL="66441" marR="66441" marT="0" marB="0"/>
                </a:tc>
                <a:tc>
                  <a:txBody>
                    <a:bodyPr/>
                    <a:lstStyle/>
                    <a:p>
                      <a:pPr algn="l">
                        <a:spcBef>
                          <a:spcPts val="300"/>
                        </a:spcBef>
                        <a:spcAft>
                          <a:spcPts val="300"/>
                        </a:spcAft>
                      </a:pPr>
                      <a:r>
                        <a:rPr lang="tr-TR" sz="1000">
                          <a:effectLst/>
                        </a:rPr>
                        <a:t>Akreditasyon süreci başlatıldığında bazı bölümlerin akreditasyon gereklerini sağlayamaması.</a:t>
                      </a:r>
                      <a:endParaRPr lang="tr-TR" sz="1200">
                        <a:effectLst/>
                        <a:latin typeface="Times New Roman" panose="02020603050405020304" pitchFamily="18" charset="0"/>
                        <a:ea typeface="Calibri" panose="020F0502020204030204" pitchFamily="34" charset="0"/>
                        <a:cs typeface="Arial" panose="020B0604020202020204" pitchFamily="34" charset="0"/>
                      </a:endParaRPr>
                    </a:p>
                  </a:txBody>
                  <a:tcPr marL="66441" marR="66441" marT="0" marB="0"/>
                </a:tc>
                <a:tc>
                  <a:txBody>
                    <a:bodyPr/>
                    <a:lstStyle/>
                    <a:p>
                      <a:pPr algn="l">
                        <a:spcAft>
                          <a:spcPts val="300"/>
                        </a:spcAft>
                      </a:pPr>
                      <a:r>
                        <a:rPr lang="tr-TR" sz="1000" dirty="0">
                          <a:effectLst/>
                        </a:rPr>
                        <a:t>Akreditasyon için ön koşul olan gerekli altyapı kurulumunu ve nitelikli personel </a:t>
                      </a:r>
                      <a:r>
                        <a:rPr lang="tr-TR" sz="1000" dirty="0" err="1">
                          <a:effectLst/>
                        </a:rPr>
                        <a:t>istihdamınının</a:t>
                      </a:r>
                      <a:r>
                        <a:rPr lang="tr-TR" sz="1000" dirty="0">
                          <a:effectLst/>
                        </a:rPr>
                        <a:t> sağlanması; ayrıca, Akreditasyon Kurulu oluşturarak sürecin yakından takip edilmesi.</a:t>
                      </a:r>
                      <a:endParaRPr lang="tr-TR" sz="1200" dirty="0">
                        <a:effectLst/>
                        <a:latin typeface="Times New Roman" panose="02020603050405020304" pitchFamily="18" charset="0"/>
                        <a:ea typeface="Calibri" panose="020F0502020204030204" pitchFamily="34" charset="0"/>
                        <a:cs typeface="Arial" panose="020B0604020202020204" pitchFamily="34" charset="0"/>
                      </a:endParaRPr>
                    </a:p>
                  </a:txBody>
                  <a:tcPr marL="66441" marR="66441" marT="0" marB="0"/>
                </a:tc>
                <a:extLst>
                  <a:ext uri="{0D108BD9-81ED-4DB2-BD59-A6C34878D82A}">
                    <a16:rowId xmlns:a16="http://schemas.microsoft.com/office/drawing/2014/main" val="1801589283"/>
                  </a:ext>
                </a:extLst>
              </a:tr>
            </a:tbl>
          </a:graphicData>
        </a:graphic>
      </p:graphicFrame>
    </p:spTree>
    <p:extLst>
      <p:ext uri="{BB962C8B-B14F-4D97-AF65-F5344CB8AC3E}">
        <p14:creationId xmlns:p14="http://schemas.microsoft.com/office/powerpoint/2010/main" val="3631213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E7FA8AB4-9DED-4125-89CA-E94F2E4881CB}"/>
              </a:ext>
            </a:extLst>
          </p:cNvPr>
          <p:cNvSpPr>
            <a:spLocks noGrp="1"/>
          </p:cNvSpPr>
          <p:nvPr>
            <p:ph type="title"/>
          </p:nvPr>
        </p:nvSpPr>
        <p:spPr/>
        <p:txBody>
          <a:bodyPr/>
          <a:lstStyle/>
          <a:p>
            <a:pPr>
              <a:lnSpc>
                <a:spcPct val="120000"/>
              </a:lnSpc>
              <a:spcBef>
                <a:spcPts val="0"/>
              </a:spcBef>
              <a:spcAft>
                <a:spcPts val="0"/>
              </a:spcAft>
            </a:pPr>
            <a:r>
              <a:rPr lang="tr-TR" b="1" dirty="0"/>
              <a:t>8. MALİYETLENDİRME</a:t>
            </a:r>
          </a:p>
        </p:txBody>
      </p:sp>
      <p:sp>
        <p:nvSpPr>
          <p:cNvPr id="5" name="İçerik Yer Tutucusu 4">
            <a:extLst>
              <a:ext uri="{FF2B5EF4-FFF2-40B4-BE49-F238E27FC236}">
                <a16:creationId xmlns:a16="http://schemas.microsoft.com/office/drawing/2014/main" id="{9B54003C-CB66-4984-A7EE-0F14FAAFA4BD}"/>
              </a:ext>
            </a:extLst>
          </p:cNvPr>
          <p:cNvSpPr>
            <a:spLocks noGrp="1"/>
          </p:cNvSpPr>
          <p:nvPr>
            <p:ph idx="1"/>
          </p:nvPr>
        </p:nvSpPr>
        <p:spPr/>
        <p:txBody>
          <a:bodyPr numCol="1">
            <a:normAutofit/>
          </a:bodyPr>
          <a:lstStyle/>
          <a:p>
            <a:pPr>
              <a:lnSpc>
                <a:spcPct val="120000"/>
              </a:lnSpc>
              <a:spcBef>
                <a:spcPts val="0"/>
              </a:spcBef>
              <a:spcAft>
                <a:spcPts val="0"/>
              </a:spcAft>
            </a:pPr>
            <a:endParaRPr lang="tr-TR" dirty="0"/>
          </a:p>
          <a:p>
            <a:pPr>
              <a:lnSpc>
                <a:spcPct val="120000"/>
              </a:lnSpc>
              <a:spcBef>
                <a:spcPts val="0"/>
              </a:spcBef>
              <a:spcAft>
                <a:spcPts val="0"/>
              </a:spcAft>
            </a:pPr>
            <a:r>
              <a:rPr lang="tr-TR" b="1" dirty="0"/>
              <a:t>8. MALİYETLENDİRME</a:t>
            </a:r>
          </a:p>
          <a:p>
            <a:pPr>
              <a:lnSpc>
                <a:spcPct val="120000"/>
              </a:lnSpc>
              <a:spcBef>
                <a:spcPts val="0"/>
              </a:spcBef>
              <a:spcAft>
                <a:spcPts val="0"/>
              </a:spcAft>
            </a:pPr>
            <a:endParaRPr lang="tr-TR" b="1" dirty="0"/>
          </a:p>
          <a:p>
            <a:pPr>
              <a:lnSpc>
                <a:spcPct val="120000"/>
              </a:lnSpc>
              <a:spcBef>
                <a:spcPts val="0"/>
              </a:spcBef>
              <a:spcAft>
                <a:spcPts val="0"/>
              </a:spcAft>
            </a:pPr>
            <a:r>
              <a:rPr lang="tr-TR" b="1" dirty="0"/>
              <a:t>Hazırlanışı: </a:t>
            </a:r>
          </a:p>
          <a:p>
            <a:pPr>
              <a:lnSpc>
                <a:spcPct val="120000"/>
              </a:lnSpc>
              <a:spcBef>
                <a:spcPts val="0"/>
              </a:spcBef>
              <a:spcAft>
                <a:spcPts val="0"/>
              </a:spcAft>
            </a:pPr>
            <a:r>
              <a:rPr lang="tr-TR" dirty="0"/>
              <a:t>Strateji Geliştirme Daire </a:t>
            </a:r>
            <a:r>
              <a:rPr lang="tr-TR" dirty="0" err="1"/>
              <a:t>Başkanlığınından</a:t>
            </a:r>
            <a:r>
              <a:rPr lang="tr-TR" dirty="0"/>
              <a:t> bilgi alınacak. </a:t>
            </a:r>
          </a:p>
          <a:p>
            <a:pPr>
              <a:lnSpc>
                <a:spcPct val="120000"/>
              </a:lnSpc>
              <a:spcBef>
                <a:spcPts val="0"/>
              </a:spcBef>
              <a:spcAft>
                <a:spcPts val="0"/>
              </a:spcAft>
            </a:pPr>
            <a:r>
              <a:rPr lang="tr-TR" dirty="0"/>
              <a:t>	</a:t>
            </a:r>
          </a:p>
          <a:p>
            <a:pPr marL="0" indent="0">
              <a:buNone/>
            </a:pPr>
            <a:endParaRPr lang="tr-TR" dirty="0"/>
          </a:p>
        </p:txBody>
      </p:sp>
    </p:spTree>
    <p:extLst>
      <p:ext uri="{BB962C8B-B14F-4D97-AF65-F5344CB8AC3E}">
        <p14:creationId xmlns:p14="http://schemas.microsoft.com/office/powerpoint/2010/main" val="4160325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E7FA8AB4-9DED-4125-89CA-E94F2E4881CB}"/>
              </a:ext>
            </a:extLst>
          </p:cNvPr>
          <p:cNvSpPr>
            <a:spLocks noGrp="1"/>
          </p:cNvSpPr>
          <p:nvPr>
            <p:ph type="title"/>
          </p:nvPr>
        </p:nvSpPr>
        <p:spPr/>
        <p:txBody>
          <a:bodyPr/>
          <a:lstStyle/>
          <a:p>
            <a:r>
              <a:rPr lang="tr-TR" dirty="0"/>
              <a:t>Stratejik Plan Ana Başlıkları</a:t>
            </a:r>
          </a:p>
        </p:txBody>
      </p:sp>
      <p:sp>
        <p:nvSpPr>
          <p:cNvPr id="5" name="İçerik Yer Tutucusu 4">
            <a:extLst>
              <a:ext uri="{FF2B5EF4-FFF2-40B4-BE49-F238E27FC236}">
                <a16:creationId xmlns:a16="http://schemas.microsoft.com/office/drawing/2014/main" id="{9B54003C-CB66-4984-A7EE-0F14FAAFA4BD}"/>
              </a:ext>
            </a:extLst>
          </p:cNvPr>
          <p:cNvSpPr>
            <a:spLocks noGrp="1"/>
          </p:cNvSpPr>
          <p:nvPr>
            <p:ph idx="1"/>
          </p:nvPr>
        </p:nvSpPr>
        <p:spPr/>
        <p:txBody>
          <a:bodyPr>
            <a:normAutofit/>
          </a:bodyPr>
          <a:lstStyle/>
          <a:p>
            <a:r>
              <a:rPr lang="tr-TR" dirty="0"/>
              <a:t>1.	BİR BAKIŞTA STRATEJİK PLAN</a:t>
            </a:r>
          </a:p>
          <a:p>
            <a:r>
              <a:rPr lang="tr-TR" dirty="0"/>
              <a:t>2.	GİRİŞ</a:t>
            </a:r>
          </a:p>
          <a:p>
            <a:r>
              <a:rPr lang="tr-TR" dirty="0"/>
              <a:t>3.	STRATEJİK PLAN HAZIRLIK SÜRECİ</a:t>
            </a:r>
          </a:p>
          <a:p>
            <a:r>
              <a:rPr lang="tr-TR" dirty="0"/>
              <a:t>4.	DURUM ANALİZİ</a:t>
            </a:r>
          </a:p>
          <a:p>
            <a:r>
              <a:rPr lang="tr-TR" dirty="0"/>
              <a:t>5.	GELECEĞE BAKIŞ</a:t>
            </a:r>
          </a:p>
          <a:p>
            <a:r>
              <a:rPr lang="tr-TR" dirty="0"/>
              <a:t>6.	FARKLILAŞMA STRATEJİSİ</a:t>
            </a:r>
          </a:p>
          <a:p>
            <a:r>
              <a:rPr lang="tr-TR" dirty="0"/>
              <a:t>7.	STRATEJİ GELİŞTİRME: AMAÇ, HEDEF VE STRATEJİLERİN BELİRLENMESİ</a:t>
            </a:r>
          </a:p>
          <a:p>
            <a:r>
              <a:rPr lang="tr-TR" dirty="0"/>
              <a:t>8.	MALİYETLENDİRME</a:t>
            </a:r>
          </a:p>
          <a:p>
            <a:r>
              <a:rPr lang="tr-TR" dirty="0"/>
              <a:t>9.	İZLEME VE DEĞERLENDİRME</a:t>
            </a:r>
          </a:p>
          <a:p>
            <a:endParaRPr lang="tr-TR" dirty="0"/>
          </a:p>
        </p:txBody>
      </p:sp>
    </p:spTree>
    <p:extLst>
      <p:ext uri="{BB962C8B-B14F-4D97-AF65-F5344CB8AC3E}">
        <p14:creationId xmlns:p14="http://schemas.microsoft.com/office/powerpoint/2010/main" val="2854340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E7FA8AB4-9DED-4125-89CA-E94F2E4881CB}"/>
              </a:ext>
            </a:extLst>
          </p:cNvPr>
          <p:cNvSpPr>
            <a:spLocks noGrp="1"/>
          </p:cNvSpPr>
          <p:nvPr>
            <p:ph type="title"/>
          </p:nvPr>
        </p:nvSpPr>
        <p:spPr/>
        <p:txBody>
          <a:bodyPr/>
          <a:lstStyle/>
          <a:p>
            <a:pPr>
              <a:lnSpc>
                <a:spcPct val="120000"/>
              </a:lnSpc>
              <a:spcBef>
                <a:spcPts val="0"/>
              </a:spcBef>
              <a:spcAft>
                <a:spcPts val="0"/>
              </a:spcAft>
            </a:pPr>
            <a:r>
              <a:rPr lang="tr-TR" b="1" dirty="0"/>
              <a:t>9. İZLEME VE DEĞERLENDİRME</a:t>
            </a:r>
          </a:p>
        </p:txBody>
      </p:sp>
      <p:sp>
        <p:nvSpPr>
          <p:cNvPr id="5" name="İçerik Yer Tutucusu 4">
            <a:extLst>
              <a:ext uri="{FF2B5EF4-FFF2-40B4-BE49-F238E27FC236}">
                <a16:creationId xmlns:a16="http://schemas.microsoft.com/office/drawing/2014/main" id="{9B54003C-CB66-4984-A7EE-0F14FAAFA4BD}"/>
              </a:ext>
            </a:extLst>
          </p:cNvPr>
          <p:cNvSpPr>
            <a:spLocks noGrp="1"/>
          </p:cNvSpPr>
          <p:nvPr>
            <p:ph idx="1"/>
          </p:nvPr>
        </p:nvSpPr>
        <p:spPr/>
        <p:txBody>
          <a:bodyPr numCol="1">
            <a:normAutofit/>
          </a:bodyPr>
          <a:lstStyle/>
          <a:p>
            <a:pPr>
              <a:lnSpc>
                <a:spcPct val="120000"/>
              </a:lnSpc>
              <a:spcBef>
                <a:spcPts val="0"/>
              </a:spcBef>
              <a:spcAft>
                <a:spcPts val="0"/>
              </a:spcAft>
            </a:pPr>
            <a:endParaRPr lang="tr-TR" dirty="0"/>
          </a:p>
          <a:p>
            <a:pPr>
              <a:lnSpc>
                <a:spcPct val="120000"/>
              </a:lnSpc>
              <a:spcBef>
                <a:spcPts val="0"/>
              </a:spcBef>
              <a:spcAft>
                <a:spcPts val="0"/>
              </a:spcAft>
            </a:pPr>
            <a:r>
              <a:rPr lang="tr-TR" b="1" dirty="0"/>
              <a:t>9. İZLEME VE DEĞERLENDİRME</a:t>
            </a:r>
          </a:p>
          <a:p>
            <a:endParaRPr lang="tr-TR" dirty="0"/>
          </a:p>
          <a:p>
            <a:r>
              <a:rPr lang="tr-TR" b="1" dirty="0"/>
              <a:t>Hazırlanışı: </a:t>
            </a:r>
          </a:p>
          <a:p>
            <a:pPr>
              <a:buFont typeface="Arial" panose="020B0604020202020204" pitchFamily="34" charset="0"/>
              <a:buChar char="•"/>
            </a:pPr>
            <a:r>
              <a:rPr lang="tr-TR" dirty="0"/>
              <a:t>Performans göstergeleri 6 aylık dönemler halinde izlenecek ve yıllık olarak raporlanacaktır.</a:t>
            </a:r>
          </a:p>
          <a:p>
            <a:pPr>
              <a:buFont typeface="Arial" panose="020B0604020202020204" pitchFamily="34" charset="0"/>
              <a:buChar char="•"/>
            </a:pPr>
            <a:r>
              <a:rPr lang="tr-TR" dirty="0"/>
              <a:t>Belirlenen amaç ve hedeflere ulaşabilmek için belirlenen göstergelerin tamamlandıktan sonra yıllık olarak hangi verileri toplanacağı hakkında bir taslak oluşturmak faydalı olacaktır.  </a:t>
            </a:r>
          </a:p>
        </p:txBody>
      </p:sp>
    </p:spTree>
    <p:extLst>
      <p:ext uri="{BB962C8B-B14F-4D97-AF65-F5344CB8AC3E}">
        <p14:creationId xmlns:p14="http://schemas.microsoft.com/office/powerpoint/2010/main" val="429043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E7FA8AB4-9DED-4125-89CA-E94F2E4881CB}"/>
              </a:ext>
            </a:extLst>
          </p:cNvPr>
          <p:cNvSpPr>
            <a:spLocks noGrp="1"/>
          </p:cNvSpPr>
          <p:nvPr>
            <p:ph type="title"/>
          </p:nvPr>
        </p:nvSpPr>
        <p:spPr/>
        <p:txBody>
          <a:bodyPr/>
          <a:lstStyle/>
          <a:p>
            <a:r>
              <a:rPr lang="tr-TR" dirty="0"/>
              <a:t>Stratejik Plan Ana Başlıkları</a:t>
            </a:r>
          </a:p>
        </p:txBody>
      </p:sp>
      <p:sp>
        <p:nvSpPr>
          <p:cNvPr id="5" name="İçerik Yer Tutucusu 4">
            <a:extLst>
              <a:ext uri="{FF2B5EF4-FFF2-40B4-BE49-F238E27FC236}">
                <a16:creationId xmlns:a16="http://schemas.microsoft.com/office/drawing/2014/main" id="{9B54003C-CB66-4984-A7EE-0F14FAAFA4BD}"/>
              </a:ext>
            </a:extLst>
          </p:cNvPr>
          <p:cNvSpPr>
            <a:spLocks noGrp="1"/>
          </p:cNvSpPr>
          <p:nvPr>
            <p:ph idx="1"/>
          </p:nvPr>
        </p:nvSpPr>
        <p:spPr/>
        <p:txBody>
          <a:bodyPr numCol="3">
            <a:normAutofit fontScale="70000" lnSpcReduction="20000"/>
          </a:bodyPr>
          <a:lstStyle/>
          <a:p>
            <a:pPr>
              <a:lnSpc>
                <a:spcPct val="120000"/>
              </a:lnSpc>
              <a:spcBef>
                <a:spcPts val="0"/>
              </a:spcBef>
              <a:spcAft>
                <a:spcPts val="0"/>
              </a:spcAft>
            </a:pPr>
            <a:r>
              <a:rPr lang="tr-TR" b="1" dirty="0"/>
              <a:t>1. BİR BAKIŞTA STRATEJİK PLAN</a:t>
            </a:r>
          </a:p>
          <a:p>
            <a:pPr lvl="1">
              <a:lnSpc>
                <a:spcPct val="120000"/>
              </a:lnSpc>
              <a:spcBef>
                <a:spcPts val="0"/>
              </a:spcBef>
              <a:spcAft>
                <a:spcPts val="0"/>
              </a:spcAft>
            </a:pPr>
            <a:r>
              <a:rPr lang="tr-TR" dirty="0"/>
              <a:t>A. Misyon	</a:t>
            </a:r>
          </a:p>
          <a:p>
            <a:pPr lvl="1">
              <a:lnSpc>
                <a:spcPct val="120000"/>
              </a:lnSpc>
              <a:spcBef>
                <a:spcPts val="0"/>
              </a:spcBef>
              <a:spcAft>
                <a:spcPts val="0"/>
              </a:spcAft>
            </a:pPr>
            <a:r>
              <a:rPr lang="tr-TR" dirty="0"/>
              <a:t>B. Vizyon	</a:t>
            </a:r>
          </a:p>
          <a:p>
            <a:pPr lvl="1">
              <a:lnSpc>
                <a:spcPct val="120000"/>
              </a:lnSpc>
              <a:spcBef>
                <a:spcPts val="0"/>
              </a:spcBef>
              <a:spcAft>
                <a:spcPts val="0"/>
              </a:spcAft>
            </a:pPr>
            <a:r>
              <a:rPr lang="tr-TR" dirty="0"/>
              <a:t>C. Temel Değerler	</a:t>
            </a:r>
          </a:p>
          <a:p>
            <a:pPr lvl="1">
              <a:lnSpc>
                <a:spcPct val="120000"/>
              </a:lnSpc>
              <a:spcBef>
                <a:spcPts val="0"/>
              </a:spcBef>
              <a:spcAft>
                <a:spcPts val="0"/>
              </a:spcAft>
            </a:pPr>
            <a:r>
              <a:rPr lang="tr-TR" dirty="0"/>
              <a:t>D. Amaç ve Hedefler	</a:t>
            </a:r>
          </a:p>
          <a:p>
            <a:pPr lvl="1">
              <a:lnSpc>
                <a:spcPct val="120000"/>
              </a:lnSpc>
              <a:spcBef>
                <a:spcPts val="0"/>
              </a:spcBef>
              <a:spcAft>
                <a:spcPts val="0"/>
              </a:spcAft>
            </a:pPr>
            <a:r>
              <a:rPr lang="tr-TR" dirty="0"/>
              <a:t>E. Temel Performans Göstergeleri 	</a:t>
            </a:r>
          </a:p>
          <a:p>
            <a:pPr lvl="1">
              <a:lnSpc>
                <a:spcPct val="120000"/>
              </a:lnSpc>
              <a:spcBef>
                <a:spcPts val="0"/>
              </a:spcBef>
              <a:spcAft>
                <a:spcPts val="0"/>
              </a:spcAft>
            </a:pPr>
            <a:endParaRPr lang="tr-TR" dirty="0"/>
          </a:p>
          <a:p>
            <a:pPr>
              <a:lnSpc>
                <a:spcPct val="120000"/>
              </a:lnSpc>
              <a:spcBef>
                <a:spcPts val="0"/>
              </a:spcBef>
              <a:spcAft>
                <a:spcPts val="0"/>
              </a:spcAft>
            </a:pPr>
            <a:r>
              <a:rPr lang="tr-TR" b="1" dirty="0"/>
              <a:t>2. GİRİŞ	</a:t>
            </a:r>
          </a:p>
          <a:p>
            <a:pPr lvl="1">
              <a:lnSpc>
                <a:spcPct val="120000"/>
              </a:lnSpc>
              <a:spcBef>
                <a:spcPts val="0"/>
              </a:spcBef>
              <a:spcAft>
                <a:spcPts val="0"/>
              </a:spcAft>
            </a:pPr>
            <a:r>
              <a:rPr lang="tr-TR" dirty="0"/>
              <a:t>A. Stratejik Planın Amacı	</a:t>
            </a:r>
          </a:p>
          <a:p>
            <a:pPr lvl="1">
              <a:lnSpc>
                <a:spcPct val="120000"/>
              </a:lnSpc>
              <a:spcBef>
                <a:spcPts val="0"/>
              </a:spcBef>
              <a:spcAft>
                <a:spcPts val="0"/>
              </a:spcAft>
            </a:pPr>
            <a:r>
              <a:rPr lang="tr-TR" dirty="0"/>
              <a:t>B.  Stratejik Planın Kapsamı	</a:t>
            </a:r>
          </a:p>
          <a:p>
            <a:pPr lvl="1">
              <a:lnSpc>
                <a:spcPct val="120000"/>
              </a:lnSpc>
              <a:spcBef>
                <a:spcPts val="0"/>
              </a:spcBef>
              <a:spcAft>
                <a:spcPts val="0"/>
              </a:spcAft>
            </a:pPr>
            <a:r>
              <a:rPr lang="tr-TR" dirty="0"/>
              <a:t>C. Stratejik Planın Hukuki Dayanakları	</a:t>
            </a:r>
          </a:p>
          <a:p>
            <a:pPr>
              <a:lnSpc>
                <a:spcPct val="120000"/>
              </a:lnSpc>
              <a:spcBef>
                <a:spcPts val="0"/>
              </a:spcBef>
              <a:spcAft>
                <a:spcPts val="0"/>
              </a:spcAft>
            </a:pPr>
            <a:r>
              <a:rPr lang="tr-TR" b="1" dirty="0"/>
              <a:t>3. STRATEJİK PLAN HAZIRLIK SÜRECİ</a:t>
            </a:r>
          </a:p>
          <a:p>
            <a:pPr lvl="1">
              <a:lnSpc>
                <a:spcPct val="120000"/>
              </a:lnSpc>
              <a:spcBef>
                <a:spcPts val="0"/>
              </a:spcBef>
              <a:spcAft>
                <a:spcPts val="0"/>
              </a:spcAft>
            </a:pPr>
            <a:r>
              <a:rPr lang="tr-TR" dirty="0"/>
              <a:t>A. Stratejik Planlama Sürecinin Organizasyonu	</a:t>
            </a:r>
          </a:p>
          <a:p>
            <a:pPr lvl="1">
              <a:lnSpc>
                <a:spcPct val="120000"/>
              </a:lnSpc>
              <a:spcBef>
                <a:spcPts val="0"/>
              </a:spcBef>
              <a:spcAft>
                <a:spcPts val="0"/>
              </a:spcAft>
            </a:pPr>
            <a:r>
              <a:rPr lang="tr-TR" dirty="0"/>
              <a:t>B. Strateji Geliştirme Kurulu	</a:t>
            </a:r>
          </a:p>
          <a:p>
            <a:pPr lvl="1">
              <a:lnSpc>
                <a:spcPct val="120000"/>
              </a:lnSpc>
              <a:spcBef>
                <a:spcPts val="0"/>
              </a:spcBef>
              <a:spcAft>
                <a:spcPts val="0"/>
              </a:spcAft>
            </a:pPr>
            <a:r>
              <a:rPr lang="tr-TR" dirty="0"/>
              <a:t>C. Stratejik Planlama Ekibi	</a:t>
            </a:r>
          </a:p>
          <a:p>
            <a:pPr lvl="1">
              <a:lnSpc>
                <a:spcPct val="120000"/>
              </a:lnSpc>
              <a:spcBef>
                <a:spcPts val="0"/>
              </a:spcBef>
              <a:spcAft>
                <a:spcPts val="0"/>
              </a:spcAft>
            </a:pPr>
            <a:r>
              <a:rPr lang="tr-TR" dirty="0"/>
              <a:t>D. 2021-2025 Stratejik Plan Hazırlık Programı</a:t>
            </a:r>
          </a:p>
          <a:p>
            <a:pPr>
              <a:lnSpc>
                <a:spcPct val="120000"/>
              </a:lnSpc>
              <a:spcBef>
                <a:spcPts val="0"/>
              </a:spcBef>
              <a:spcAft>
                <a:spcPts val="0"/>
              </a:spcAft>
            </a:pPr>
            <a:r>
              <a:rPr lang="tr-TR" b="1" dirty="0"/>
              <a:t>4. DURUM ANALİZİ</a:t>
            </a:r>
            <a:r>
              <a:rPr lang="tr-TR" dirty="0"/>
              <a:t>	</a:t>
            </a:r>
          </a:p>
          <a:p>
            <a:pPr lvl="1">
              <a:lnSpc>
                <a:spcPct val="120000"/>
              </a:lnSpc>
              <a:spcBef>
                <a:spcPts val="0"/>
              </a:spcBef>
              <a:spcAft>
                <a:spcPts val="0"/>
              </a:spcAft>
            </a:pPr>
            <a:r>
              <a:rPr lang="tr-TR" dirty="0"/>
              <a:t>A. Kurumsal Tarihçe</a:t>
            </a:r>
          </a:p>
          <a:p>
            <a:pPr lvl="1">
              <a:lnSpc>
                <a:spcPct val="120000"/>
              </a:lnSpc>
              <a:spcBef>
                <a:spcPts val="0"/>
              </a:spcBef>
              <a:spcAft>
                <a:spcPts val="0"/>
              </a:spcAft>
            </a:pPr>
            <a:r>
              <a:rPr lang="tr-TR" dirty="0"/>
              <a:t>B. Mevzuat Analizi	</a:t>
            </a:r>
          </a:p>
          <a:p>
            <a:pPr lvl="1">
              <a:lnSpc>
                <a:spcPct val="120000"/>
              </a:lnSpc>
              <a:spcBef>
                <a:spcPts val="0"/>
              </a:spcBef>
              <a:spcAft>
                <a:spcPts val="0"/>
              </a:spcAft>
            </a:pPr>
            <a:r>
              <a:rPr lang="tr-TR" dirty="0"/>
              <a:t>C. Üst Politika Belgelerinin Analizi</a:t>
            </a:r>
          </a:p>
          <a:p>
            <a:pPr lvl="1">
              <a:lnSpc>
                <a:spcPct val="120000"/>
              </a:lnSpc>
              <a:spcBef>
                <a:spcPts val="0"/>
              </a:spcBef>
              <a:spcAft>
                <a:spcPts val="0"/>
              </a:spcAft>
            </a:pPr>
            <a:r>
              <a:rPr lang="tr-TR" dirty="0"/>
              <a:t>D. Faaliyet Alanları ile Ürün ve Hizmetlerin Belirlenmesi</a:t>
            </a:r>
          </a:p>
          <a:p>
            <a:pPr lvl="1">
              <a:lnSpc>
                <a:spcPct val="120000"/>
              </a:lnSpc>
              <a:spcBef>
                <a:spcPts val="0"/>
              </a:spcBef>
              <a:spcAft>
                <a:spcPts val="0"/>
              </a:spcAft>
            </a:pPr>
            <a:r>
              <a:rPr lang="tr-TR" dirty="0"/>
              <a:t>E. Paydaş Analizi	</a:t>
            </a:r>
          </a:p>
          <a:p>
            <a:pPr lvl="1">
              <a:lnSpc>
                <a:spcPct val="120000"/>
              </a:lnSpc>
              <a:spcBef>
                <a:spcPts val="0"/>
              </a:spcBef>
              <a:spcAft>
                <a:spcPts val="0"/>
              </a:spcAft>
            </a:pPr>
            <a:r>
              <a:rPr lang="tr-TR" dirty="0"/>
              <a:t>F. Kuruluş İçi Analiz	</a:t>
            </a:r>
          </a:p>
          <a:p>
            <a:pPr lvl="1">
              <a:lnSpc>
                <a:spcPct val="120000"/>
              </a:lnSpc>
              <a:spcBef>
                <a:spcPts val="0"/>
              </a:spcBef>
              <a:spcAft>
                <a:spcPts val="0"/>
              </a:spcAft>
            </a:pPr>
            <a:r>
              <a:rPr lang="tr-TR" dirty="0"/>
              <a:t>G. Akademik Faaliyetler Analizi</a:t>
            </a:r>
          </a:p>
          <a:p>
            <a:pPr lvl="1">
              <a:lnSpc>
                <a:spcPct val="120000"/>
              </a:lnSpc>
              <a:spcBef>
                <a:spcPts val="0"/>
              </a:spcBef>
              <a:spcAft>
                <a:spcPts val="0"/>
              </a:spcAft>
            </a:pPr>
            <a:r>
              <a:rPr lang="tr-TR" dirty="0"/>
              <a:t>H. Yükseköğretim Sektörü Analizi</a:t>
            </a:r>
          </a:p>
          <a:p>
            <a:pPr lvl="1">
              <a:lnSpc>
                <a:spcPct val="120000"/>
              </a:lnSpc>
              <a:spcBef>
                <a:spcPts val="0"/>
              </a:spcBef>
              <a:spcAft>
                <a:spcPts val="0"/>
              </a:spcAft>
            </a:pPr>
            <a:r>
              <a:rPr lang="tr-TR" dirty="0"/>
              <a:t>İ. </a:t>
            </a:r>
            <a:r>
              <a:rPr lang="tr-TR" dirty="0" err="1"/>
              <a:t>Sektörel</a:t>
            </a:r>
            <a:r>
              <a:rPr lang="tr-TR" dirty="0"/>
              <a:t> Yapı Analizi	</a:t>
            </a:r>
          </a:p>
          <a:p>
            <a:pPr lvl="1">
              <a:lnSpc>
                <a:spcPct val="120000"/>
              </a:lnSpc>
              <a:spcBef>
                <a:spcPts val="0"/>
              </a:spcBef>
              <a:spcAft>
                <a:spcPts val="0"/>
              </a:spcAft>
            </a:pPr>
            <a:r>
              <a:rPr lang="tr-TR" dirty="0"/>
              <a:t>J. GZFT Analizi	</a:t>
            </a:r>
          </a:p>
          <a:p>
            <a:pPr lvl="1">
              <a:lnSpc>
                <a:spcPct val="120000"/>
              </a:lnSpc>
              <a:spcBef>
                <a:spcPts val="0"/>
              </a:spcBef>
              <a:spcAft>
                <a:spcPts val="0"/>
              </a:spcAft>
            </a:pPr>
            <a:r>
              <a:rPr lang="tr-TR" dirty="0"/>
              <a:t>K. Tespitler ve İhtiyaçların Belirlenmesi</a:t>
            </a:r>
          </a:p>
          <a:p>
            <a:pPr lvl="1">
              <a:lnSpc>
                <a:spcPct val="120000"/>
              </a:lnSpc>
              <a:spcBef>
                <a:spcPts val="0"/>
              </a:spcBef>
              <a:spcAft>
                <a:spcPts val="0"/>
              </a:spcAft>
            </a:pPr>
            <a:endParaRPr lang="tr-TR" dirty="0"/>
          </a:p>
          <a:p>
            <a:pPr>
              <a:lnSpc>
                <a:spcPct val="120000"/>
              </a:lnSpc>
              <a:spcBef>
                <a:spcPts val="0"/>
              </a:spcBef>
              <a:spcAft>
                <a:spcPts val="0"/>
              </a:spcAft>
            </a:pPr>
            <a:r>
              <a:rPr lang="tr-TR" b="1" dirty="0"/>
              <a:t>5. GELECEĞE BAKIŞ</a:t>
            </a:r>
            <a:r>
              <a:rPr lang="tr-TR" dirty="0"/>
              <a:t>	</a:t>
            </a:r>
          </a:p>
          <a:p>
            <a:pPr lvl="1">
              <a:lnSpc>
                <a:spcPct val="120000"/>
              </a:lnSpc>
              <a:spcBef>
                <a:spcPts val="0"/>
              </a:spcBef>
              <a:spcAft>
                <a:spcPts val="0"/>
              </a:spcAft>
            </a:pPr>
            <a:r>
              <a:rPr lang="tr-TR" dirty="0"/>
              <a:t>A. Misyon	</a:t>
            </a:r>
          </a:p>
          <a:p>
            <a:pPr lvl="1">
              <a:lnSpc>
                <a:spcPct val="120000"/>
              </a:lnSpc>
              <a:spcBef>
                <a:spcPts val="0"/>
              </a:spcBef>
              <a:spcAft>
                <a:spcPts val="0"/>
              </a:spcAft>
            </a:pPr>
            <a:r>
              <a:rPr lang="tr-TR" dirty="0"/>
              <a:t>B. Vizyon	</a:t>
            </a:r>
          </a:p>
          <a:p>
            <a:pPr lvl="1">
              <a:lnSpc>
                <a:spcPct val="120000"/>
              </a:lnSpc>
              <a:spcBef>
                <a:spcPts val="0"/>
              </a:spcBef>
              <a:spcAft>
                <a:spcPts val="0"/>
              </a:spcAft>
            </a:pPr>
            <a:r>
              <a:rPr lang="tr-TR" dirty="0"/>
              <a:t>C. Temel Değerler	</a:t>
            </a:r>
          </a:p>
          <a:p>
            <a:pPr lvl="1">
              <a:lnSpc>
                <a:spcPct val="120000"/>
              </a:lnSpc>
              <a:spcBef>
                <a:spcPts val="0"/>
              </a:spcBef>
              <a:spcAft>
                <a:spcPts val="0"/>
              </a:spcAft>
            </a:pPr>
            <a:r>
              <a:rPr lang="tr-TR" dirty="0"/>
              <a:t>D. Üniversite Politikaları</a:t>
            </a:r>
          </a:p>
          <a:p>
            <a:pPr>
              <a:lnSpc>
                <a:spcPct val="120000"/>
              </a:lnSpc>
              <a:spcBef>
                <a:spcPts val="0"/>
              </a:spcBef>
              <a:spcAft>
                <a:spcPts val="0"/>
              </a:spcAft>
            </a:pPr>
            <a:r>
              <a:rPr lang="tr-TR" b="1" dirty="0"/>
              <a:t>6. FARKLILAŞMA STRATEJİSİ</a:t>
            </a:r>
            <a:r>
              <a:rPr lang="tr-TR" dirty="0"/>
              <a:t>	</a:t>
            </a:r>
          </a:p>
          <a:p>
            <a:pPr lvl="1">
              <a:lnSpc>
                <a:spcPct val="120000"/>
              </a:lnSpc>
              <a:spcBef>
                <a:spcPts val="0"/>
              </a:spcBef>
              <a:spcAft>
                <a:spcPts val="0"/>
              </a:spcAft>
            </a:pPr>
            <a:r>
              <a:rPr lang="tr-TR" dirty="0"/>
              <a:t>A. Konum Tercihi</a:t>
            </a:r>
          </a:p>
          <a:p>
            <a:pPr lvl="1">
              <a:lnSpc>
                <a:spcPct val="120000"/>
              </a:lnSpc>
              <a:spcBef>
                <a:spcPts val="0"/>
              </a:spcBef>
              <a:spcAft>
                <a:spcPts val="0"/>
              </a:spcAft>
            </a:pPr>
            <a:r>
              <a:rPr lang="tr-TR" dirty="0"/>
              <a:t>B. Başarı Bölgesi Tercihi</a:t>
            </a:r>
          </a:p>
          <a:p>
            <a:pPr lvl="1">
              <a:lnSpc>
                <a:spcPct val="120000"/>
              </a:lnSpc>
              <a:spcBef>
                <a:spcPts val="0"/>
              </a:spcBef>
              <a:spcAft>
                <a:spcPts val="0"/>
              </a:spcAft>
            </a:pPr>
            <a:r>
              <a:rPr lang="tr-TR" dirty="0"/>
              <a:t>C. Değer Sunumu Tercihi</a:t>
            </a:r>
          </a:p>
          <a:p>
            <a:pPr lvl="1">
              <a:lnSpc>
                <a:spcPct val="120000"/>
              </a:lnSpc>
              <a:spcBef>
                <a:spcPts val="0"/>
              </a:spcBef>
              <a:spcAft>
                <a:spcPts val="0"/>
              </a:spcAft>
            </a:pPr>
            <a:r>
              <a:rPr lang="tr-TR" dirty="0"/>
              <a:t>D. Temel Yetkinlik Tercihi</a:t>
            </a:r>
          </a:p>
          <a:p>
            <a:pPr marL="201168" lvl="1" indent="0">
              <a:lnSpc>
                <a:spcPct val="120000"/>
              </a:lnSpc>
              <a:spcBef>
                <a:spcPts val="0"/>
              </a:spcBef>
              <a:spcAft>
                <a:spcPts val="0"/>
              </a:spcAft>
              <a:buNone/>
            </a:pPr>
            <a:r>
              <a:rPr lang="tr-TR" dirty="0"/>
              <a:t>	</a:t>
            </a:r>
          </a:p>
          <a:p>
            <a:pPr>
              <a:lnSpc>
                <a:spcPct val="120000"/>
              </a:lnSpc>
              <a:spcBef>
                <a:spcPts val="0"/>
              </a:spcBef>
              <a:spcAft>
                <a:spcPts val="0"/>
              </a:spcAft>
            </a:pPr>
            <a:r>
              <a:rPr lang="tr-TR" b="1" dirty="0"/>
              <a:t>7. STRATEJİ GELİŞTİRME: AMAÇ, HEDEF VE STRATEJİLERİN BELİRLENMESİ</a:t>
            </a:r>
          </a:p>
          <a:p>
            <a:pPr lvl="1">
              <a:lnSpc>
                <a:spcPct val="120000"/>
              </a:lnSpc>
              <a:spcBef>
                <a:spcPts val="0"/>
              </a:spcBef>
              <a:spcAft>
                <a:spcPts val="0"/>
              </a:spcAft>
            </a:pPr>
            <a:r>
              <a:rPr lang="tr-TR" dirty="0"/>
              <a:t>A. Amaçlar ve Hedefler	</a:t>
            </a:r>
          </a:p>
          <a:p>
            <a:pPr lvl="1">
              <a:lnSpc>
                <a:spcPct val="120000"/>
              </a:lnSpc>
              <a:spcBef>
                <a:spcPts val="0"/>
              </a:spcBef>
              <a:spcAft>
                <a:spcPts val="0"/>
              </a:spcAft>
            </a:pPr>
            <a:r>
              <a:rPr lang="tr-TR" dirty="0"/>
              <a:t>B. Hedef Kartlar 	</a:t>
            </a:r>
          </a:p>
          <a:p>
            <a:pPr lvl="1">
              <a:lnSpc>
                <a:spcPct val="120000"/>
              </a:lnSpc>
              <a:spcBef>
                <a:spcPts val="0"/>
              </a:spcBef>
              <a:spcAft>
                <a:spcPts val="0"/>
              </a:spcAft>
            </a:pPr>
            <a:endParaRPr lang="tr-TR" dirty="0"/>
          </a:p>
          <a:p>
            <a:pPr>
              <a:lnSpc>
                <a:spcPct val="120000"/>
              </a:lnSpc>
              <a:spcBef>
                <a:spcPts val="0"/>
              </a:spcBef>
              <a:spcAft>
                <a:spcPts val="0"/>
              </a:spcAft>
            </a:pPr>
            <a:r>
              <a:rPr lang="tr-TR" b="1" dirty="0"/>
              <a:t>8. MALİYETLENDİRME</a:t>
            </a:r>
          </a:p>
          <a:p>
            <a:pPr>
              <a:lnSpc>
                <a:spcPct val="120000"/>
              </a:lnSpc>
              <a:spcBef>
                <a:spcPts val="0"/>
              </a:spcBef>
              <a:spcAft>
                <a:spcPts val="0"/>
              </a:spcAft>
            </a:pPr>
            <a:r>
              <a:rPr lang="tr-TR" dirty="0"/>
              <a:t>	</a:t>
            </a:r>
          </a:p>
          <a:p>
            <a:pPr>
              <a:lnSpc>
                <a:spcPct val="120000"/>
              </a:lnSpc>
              <a:spcBef>
                <a:spcPts val="0"/>
              </a:spcBef>
              <a:spcAft>
                <a:spcPts val="0"/>
              </a:spcAft>
            </a:pPr>
            <a:r>
              <a:rPr lang="tr-TR" b="1" dirty="0"/>
              <a:t>9. İZLEME VE DEĞERLENDİRME</a:t>
            </a:r>
          </a:p>
          <a:p>
            <a:endParaRPr lang="tr-TR" dirty="0"/>
          </a:p>
        </p:txBody>
      </p:sp>
    </p:spTree>
    <p:extLst>
      <p:ext uri="{BB962C8B-B14F-4D97-AF65-F5344CB8AC3E}">
        <p14:creationId xmlns:p14="http://schemas.microsoft.com/office/powerpoint/2010/main" val="736728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E7FA8AB4-9DED-4125-89CA-E94F2E4881CB}"/>
              </a:ext>
            </a:extLst>
          </p:cNvPr>
          <p:cNvSpPr>
            <a:spLocks noGrp="1"/>
          </p:cNvSpPr>
          <p:nvPr>
            <p:ph type="title"/>
          </p:nvPr>
        </p:nvSpPr>
        <p:spPr/>
        <p:txBody>
          <a:bodyPr/>
          <a:lstStyle/>
          <a:p>
            <a:pPr>
              <a:lnSpc>
                <a:spcPct val="120000"/>
              </a:lnSpc>
              <a:spcBef>
                <a:spcPts val="0"/>
              </a:spcBef>
              <a:spcAft>
                <a:spcPts val="0"/>
              </a:spcAft>
            </a:pPr>
            <a:r>
              <a:rPr lang="tr-TR" b="1" dirty="0"/>
              <a:t>1. BİR BAKIŞTA STRATEJİK PLAN</a:t>
            </a:r>
          </a:p>
        </p:txBody>
      </p:sp>
      <p:sp>
        <p:nvSpPr>
          <p:cNvPr id="5" name="İçerik Yer Tutucusu 4">
            <a:extLst>
              <a:ext uri="{FF2B5EF4-FFF2-40B4-BE49-F238E27FC236}">
                <a16:creationId xmlns:a16="http://schemas.microsoft.com/office/drawing/2014/main" id="{9B54003C-CB66-4984-A7EE-0F14FAAFA4BD}"/>
              </a:ext>
            </a:extLst>
          </p:cNvPr>
          <p:cNvSpPr>
            <a:spLocks noGrp="1"/>
          </p:cNvSpPr>
          <p:nvPr>
            <p:ph idx="1"/>
          </p:nvPr>
        </p:nvSpPr>
        <p:spPr/>
        <p:txBody>
          <a:bodyPr numCol="1">
            <a:normAutofit lnSpcReduction="10000"/>
          </a:bodyPr>
          <a:lstStyle/>
          <a:p>
            <a:pPr>
              <a:lnSpc>
                <a:spcPct val="120000"/>
              </a:lnSpc>
              <a:spcBef>
                <a:spcPts val="0"/>
              </a:spcBef>
              <a:spcAft>
                <a:spcPts val="0"/>
              </a:spcAft>
            </a:pPr>
            <a:r>
              <a:rPr lang="tr-TR" b="1" dirty="0"/>
              <a:t>1. BİR BAKIŞTA STRATEJİK PLAN</a:t>
            </a:r>
          </a:p>
          <a:p>
            <a:pPr lvl="1">
              <a:lnSpc>
                <a:spcPct val="120000"/>
              </a:lnSpc>
              <a:spcBef>
                <a:spcPts val="0"/>
              </a:spcBef>
              <a:spcAft>
                <a:spcPts val="0"/>
              </a:spcAft>
            </a:pPr>
            <a:r>
              <a:rPr lang="tr-TR" dirty="0"/>
              <a:t>A. Misyon	</a:t>
            </a:r>
          </a:p>
          <a:p>
            <a:pPr lvl="1">
              <a:lnSpc>
                <a:spcPct val="120000"/>
              </a:lnSpc>
              <a:spcBef>
                <a:spcPts val="0"/>
              </a:spcBef>
              <a:spcAft>
                <a:spcPts val="0"/>
              </a:spcAft>
            </a:pPr>
            <a:r>
              <a:rPr lang="tr-TR" dirty="0"/>
              <a:t>B. Vizyon	</a:t>
            </a:r>
          </a:p>
          <a:p>
            <a:pPr lvl="1">
              <a:lnSpc>
                <a:spcPct val="120000"/>
              </a:lnSpc>
              <a:spcBef>
                <a:spcPts val="0"/>
              </a:spcBef>
              <a:spcAft>
                <a:spcPts val="0"/>
              </a:spcAft>
            </a:pPr>
            <a:r>
              <a:rPr lang="tr-TR" dirty="0"/>
              <a:t>C. Temel Değerler	</a:t>
            </a:r>
          </a:p>
          <a:p>
            <a:pPr lvl="1">
              <a:lnSpc>
                <a:spcPct val="120000"/>
              </a:lnSpc>
              <a:spcBef>
                <a:spcPts val="0"/>
              </a:spcBef>
              <a:spcAft>
                <a:spcPts val="0"/>
              </a:spcAft>
            </a:pPr>
            <a:r>
              <a:rPr lang="tr-TR" dirty="0"/>
              <a:t>D. Amaç ve Hedefler	</a:t>
            </a:r>
          </a:p>
          <a:p>
            <a:pPr lvl="1">
              <a:lnSpc>
                <a:spcPct val="120000"/>
              </a:lnSpc>
              <a:spcBef>
                <a:spcPts val="0"/>
              </a:spcBef>
              <a:spcAft>
                <a:spcPts val="0"/>
              </a:spcAft>
            </a:pPr>
            <a:r>
              <a:rPr lang="tr-TR" dirty="0"/>
              <a:t>E. Temel Performans Göstergeleri 	</a:t>
            </a:r>
          </a:p>
          <a:p>
            <a:pPr lvl="1">
              <a:lnSpc>
                <a:spcPct val="120000"/>
              </a:lnSpc>
              <a:spcBef>
                <a:spcPts val="0"/>
              </a:spcBef>
              <a:spcAft>
                <a:spcPts val="0"/>
              </a:spcAft>
            </a:pPr>
            <a:endParaRPr lang="tr-TR" dirty="0"/>
          </a:p>
          <a:p>
            <a:r>
              <a:rPr lang="tr-TR" b="1" dirty="0"/>
              <a:t>Hazırlanışı: </a:t>
            </a:r>
          </a:p>
          <a:p>
            <a:r>
              <a:rPr lang="tr-TR" dirty="0"/>
              <a:t>Bu bölüm özet olarak geçmekte olup stratejik planınız tamamlandıktan sonra ilgili verilen bu kısımda belirtilecektir. </a:t>
            </a:r>
          </a:p>
          <a:p>
            <a:r>
              <a:rPr lang="tr-TR" dirty="0"/>
              <a:t>Dipnot: Temel performans göstergeleri tüm göstergeler içinden seçildiğiniz özel ve sizce önemli olan göstergelerdir.  </a:t>
            </a:r>
          </a:p>
        </p:txBody>
      </p:sp>
    </p:spTree>
    <p:extLst>
      <p:ext uri="{BB962C8B-B14F-4D97-AF65-F5344CB8AC3E}">
        <p14:creationId xmlns:p14="http://schemas.microsoft.com/office/powerpoint/2010/main" val="1156481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E7FA8AB4-9DED-4125-89CA-E94F2E4881CB}"/>
              </a:ext>
            </a:extLst>
          </p:cNvPr>
          <p:cNvSpPr>
            <a:spLocks noGrp="1"/>
          </p:cNvSpPr>
          <p:nvPr>
            <p:ph type="title"/>
          </p:nvPr>
        </p:nvSpPr>
        <p:spPr/>
        <p:txBody>
          <a:bodyPr/>
          <a:lstStyle/>
          <a:p>
            <a:pPr>
              <a:lnSpc>
                <a:spcPct val="120000"/>
              </a:lnSpc>
              <a:spcBef>
                <a:spcPts val="0"/>
              </a:spcBef>
              <a:spcAft>
                <a:spcPts val="0"/>
              </a:spcAft>
            </a:pPr>
            <a:r>
              <a:rPr lang="tr-TR" b="1" dirty="0"/>
              <a:t>2. GİRİŞ	</a:t>
            </a:r>
          </a:p>
        </p:txBody>
      </p:sp>
      <p:sp>
        <p:nvSpPr>
          <p:cNvPr id="5" name="İçerik Yer Tutucusu 4">
            <a:extLst>
              <a:ext uri="{FF2B5EF4-FFF2-40B4-BE49-F238E27FC236}">
                <a16:creationId xmlns:a16="http://schemas.microsoft.com/office/drawing/2014/main" id="{9B54003C-CB66-4984-A7EE-0F14FAAFA4BD}"/>
              </a:ext>
            </a:extLst>
          </p:cNvPr>
          <p:cNvSpPr>
            <a:spLocks noGrp="1"/>
          </p:cNvSpPr>
          <p:nvPr>
            <p:ph idx="1"/>
          </p:nvPr>
        </p:nvSpPr>
        <p:spPr/>
        <p:txBody>
          <a:bodyPr numCol="1">
            <a:normAutofit/>
          </a:bodyPr>
          <a:lstStyle/>
          <a:p>
            <a:pPr>
              <a:lnSpc>
                <a:spcPct val="120000"/>
              </a:lnSpc>
              <a:spcBef>
                <a:spcPts val="0"/>
              </a:spcBef>
              <a:spcAft>
                <a:spcPts val="0"/>
              </a:spcAft>
            </a:pPr>
            <a:r>
              <a:rPr lang="tr-TR" b="1" dirty="0"/>
              <a:t>2. GİRİŞ	</a:t>
            </a:r>
          </a:p>
          <a:p>
            <a:pPr lvl="1">
              <a:lnSpc>
                <a:spcPct val="120000"/>
              </a:lnSpc>
              <a:spcBef>
                <a:spcPts val="0"/>
              </a:spcBef>
              <a:spcAft>
                <a:spcPts val="0"/>
              </a:spcAft>
            </a:pPr>
            <a:r>
              <a:rPr lang="tr-TR" dirty="0"/>
              <a:t>A. Stratejik Planın Amacı	</a:t>
            </a:r>
          </a:p>
          <a:p>
            <a:pPr lvl="1">
              <a:lnSpc>
                <a:spcPct val="120000"/>
              </a:lnSpc>
              <a:spcBef>
                <a:spcPts val="0"/>
              </a:spcBef>
              <a:spcAft>
                <a:spcPts val="0"/>
              </a:spcAft>
            </a:pPr>
            <a:r>
              <a:rPr lang="tr-TR" dirty="0"/>
              <a:t>B.  Stratejik Planın Kapsamı</a:t>
            </a:r>
          </a:p>
          <a:p>
            <a:pPr lvl="1">
              <a:lnSpc>
                <a:spcPct val="120000"/>
              </a:lnSpc>
              <a:spcBef>
                <a:spcPts val="0"/>
              </a:spcBef>
              <a:spcAft>
                <a:spcPts val="0"/>
              </a:spcAft>
            </a:pPr>
            <a:r>
              <a:rPr lang="tr-TR" dirty="0"/>
              <a:t>C. Stratejik Planın Hukuki Dayanakları	</a:t>
            </a:r>
          </a:p>
          <a:p>
            <a:pPr marL="0" indent="0">
              <a:buNone/>
            </a:pPr>
            <a:endParaRPr lang="tr-TR" dirty="0"/>
          </a:p>
          <a:p>
            <a:pPr marL="0" indent="0">
              <a:buNone/>
            </a:pPr>
            <a:r>
              <a:rPr lang="tr-TR" b="1" dirty="0"/>
              <a:t>Hazırlanışı: </a:t>
            </a:r>
          </a:p>
          <a:p>
            <a:pPr marL="0" indent="0">
              <a:buNone/>
            </a:pPr>
            <a:r>
              <a:rPr lang="tr-TR" dirty="0"/>
              <a:t>Genel olarak stratejik planınız amacı, kapsamı kısa belirtebilirsiniz. Hukuki dayanaklarımız Üniversitemizin stratejik planın da mevcuttur. </a:t>
            </a:r>
          </a:p>
        </p:txBody>
      </p:sp>
    </p:spTree>
    <p:extLst>
      <p:ext uri="{BB962C8B-B14F-4D97-AF65-F5344CB8AC3E}">
        <p14:creationId xmlns:p14="http://schemas.microsoft.com/office/powerpoint/2010/main" val="2744050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E7FA8AB4-9DED-4125-89CA-E94F2E4881CB}"/>
              </a:ext>
            </a:extLst>
          </p:cNvPr>
          <p:cNvSpPr>
            <a:spLocks noGrp="1"/>
          </p:cNvSpPr>
          <p:nvPr>
            <p:ph type="title"/>
          </p:nvPr>
        </p:nvSpPr>
        <p:spPr/>
        <p:txBody>
          <a:bodyPr/>
          <a:lstStyle/>
          <a:p>
            <a:pPr>
              <a:lnSpc>
                <a:spcPct val="120000"/>
              </a:lnSpc>
              <a:spcBef>
                <a:spcPts val="0"/>
              </a:spcBef>
              <a:spcAft>
                <a:spcPts val="0"/>
              </a:spcAft>
            </a:pPr>
            <a:r>
              <a:rPr lang="tr-TR" b="1" dirty="0"/>
              <a:t>3. STRATEJİK PLAN HAZIRLIK SÜRECİ</a:t>
            </a:r>
          </a:p>
        </p:txBody>
      </p:sp>
      <p:sp>
        <p:nvSpPr>
          <p:cNvPr id="5" name="İçerik Yer Tutucusu 4">
            <a:extLst>
              <a:ext uri="{FF2B5EF4-FFF2-40B4-BE49-F238E27FC236}">
                <a16:creationId xmlns:a16="http://schemas.microsoft.com/office/drawing/2014/main" id="{9B54003C-CB66-4984-A7EE-0F14FAAFA4BD}"/>
              </a:ext>
            </a:extLst>
          </p:cNvPr>
          <p:cNvSpPr>
            <a:spLocks noGrp="1"/>
          </p:cNvSpPr>
          <p:nvPr>
            <p:ph idx="1"/>
          </p:nvPr>
        </p:nvSpPr>
        <p:spPr/>
        <p:txBody>
          <a:bodyPr numCol="1">
            <a:normAutofit lnSpcReduction="10000"/>
          </a:bodyPr>
          <a:lstStyle/>
          <a:p>
            <a:pPr>
              <a:lnSpc>
                <a:spcPct val="120000"/>
              </a:lnSpc>
              <a:spcBef>
                <a:spcPts val="0"/>
              </a:spcBef>
              <a:spcAft>
                <a:spcPts val="0"/>
              </a:spcAft>
            </a:pPr>
            <a:r>
              <a:rPr lang="tr-TR" b="1" dirty="0"/>
              <a:t>3. STRATEJİK PLAN HAZIRLIK SÜRECİ</a:t>
            </a:r>
          </a:p>
          <a:p>
            <a:pPr lvl="1">
              <a:lnSpc>
                <a:spcPct val="120000"/>
              </a:lnSpc>
              <a:spcBef>
                <a:spcPts val="0"/>
              </a:spcBef>
              <a:spcAft>
                <a:spcPts val="0"/>
              </a:spcAft>
            </a:pPr>
            <a:r>
              <a:rPr lang="tr-TR" dirty="0"/>
              <a:t>A. Stratejik Planlama Sürecinin Organizasyonu	</a:t>
            </a:r>
          </a:p>
          <a:p>
            <a:pPr lvl="1">
              <a:lnSpc>
                <a:spcPct val="120000"/>
              </a:lnSpc>
              <a:spcBef>
                <a:spcPts val="0"/>
              </a:spcBef>
              <a:spcAft>
                <a:spcPts val="0"/>
              </a:spcAft>
            </a:pPr>
            <a:r>
              <a:rPr lang="tr-TR" dirty="0"/>
              <a:t>B. Strateji Geliştirme Kurulu	</a:t>
            </a:r>
          </a:p>
          <a:p>
            <a:pPr lvl="1">
              <a:lnSpc>
                <a:spcPct val="120000"/>
              </a:lnSpc>
              <a:spcBef>
                <a:spcPts val="0"/>
              </a:spcBef>
              <a:spcAft>
                <a:spcPts val="0"/>
              </a:spcAft>
            </a:pPr>
            <a:r>
              <a:rPr lang="tr-TR" dirty="0"/>
              <a:t>C. Stratejik Planlama Ekibi	</a:t>
            </a:r>
          </a:p>
          <a:p>
            <a:pPr lvl="1">
              <a:lnSpc>
                <a:spcPct val="120000"/>
              </a:lnSpc>
              <a:spcBef>
                <a:spcPts val="0"/>
              </a:spcBef>
              <a:spcAft>
                <a:spcPts val="0"/>
              </a:spcAft>
            </a:pPr>
            <a:r>
              <a:rPr lang="tr-TR" dirty="0"/>
              <a:t>D. 2021-2025 Stratejik Plan Hazırlık Programı</a:t>
            </a:r>
          </a:p>
          <a:p>
            <a:pPr lvl="1">
              <a:lnSpc>
                <a:spcPct val="120000"/>
              </a:lnSpc>
              <a:spcBef>
                <a:spcPts val="0"/>
              </a:spcBef>
              <a:spcAft>
                <a:spcPts val="0"/>
              </a:spcAft>
            </a:pPr>
            <a:endParaRPr lang="tr-TR" dirty="0"/>
          </a:p>
          <a:p>
            <a:pPr lvl="1">
              <a:lnSpc>
                <a:spcPct val="120000"/>
              </a:lnSpc>
              <a:spcBef>
                <a:spcPts val="0"/>
              </a:spcBef>
              <a:spcAft>
                <a:spcPts val="0"/>
              </a:spcAft>
            </a:pPr>
            <a:r>
              <a:rPr lang="tr-TR" b="1" dirty="0"/>
              <a:t>Hazırlanışı: </a:t>
            </a:r>
          </a:p>
          <a:p>
            <a:pPr lvl="1">
              <a:lnSpc>
                <a:spcPct val="120000"/>
              </a:lnSpc>
              <a:spcBef>
                <a:spcPts val="0"/>
              </a:spcBef>
              <a:spcAft>
                <a:spcPts val="0"/>
              </a:spcAft>
            </a:pPr>
            <a:r>
              <a:rPr lang="tr-TR" dirty="0"/>
              <a:t>1) </a:t>
            </a:r>
            <a:r>
              <a:rPr lang="tr-TR" dirty="0" smtClean="0"/>
              <a:t>Enstitü/Fakülte/MYO/YO/UYGAR ve idari birimlerimiz </a:t>
            </a:r>
            <a:r>
              <a:rPr lang="tr-TR" dirty="0"/>
              <a:t>strateji geliştirme kurulu oluşturulacaktır. </a:t>
            </a:r>
          </a:p>
          <a:p>
            <a:pPr lvl="1">
              <a:lnSpc>
                <a:spcPct val="120000"/>
              </a:lnSpc>
              <a:spcBef>
                <a:spcPts val="0"/>
              </a:spcBef>
              <a:spcAft>
                <a:spcPts val="0"/>
              </a:spcAft>
            </a:pPr>
            <a:r>
              <a:rPr lang="tr-TR" dirty="0"/>
              <a:t>2)  Stratejik planlama Ekibi belirlenecektir. </a:t>
            </a:r>
          </a:p>
          <a:p>
            <a:pPr lvl="1">
              <a:lnSpc>
                <a:spcPct val="120000"/>
              </a:lnSpc>
              <a:spcBef>
                <a:spcPts val="0"/>
              </a:spcBef>
              <a:spcAft>
                <a:spcPts val="0"/>
              </a:spcAft>
            </a:pPr>
            <a:r>
              <a:rPr lang="tr-TR" dirty="0"/>
              <a:t>3) Stratejik planlama Ekibi; strateji geliştirme kurulu ile  toplandıktan sonra çıkan taslaklar, öneriler ve yol göstericiler için stratejik planı hazırlayacaklardır. </a:t>
            </a:r>
          </a:p>
          <a:p>
            <a:pPr lvl="1">
              <a:lnSpc>
                <a:spcPct val="120000"/>
              </a:lnSpc>
              <a:spcBef>
                <a:spcPts val="0"/>
              </a:spcBef>
              <a:spcAft>
                <a:spcPts val="0"/>
              </a:spcAft>
            </a:pPr>
            <a:r>
              <a:rPr lang="tr-TR" dirty="0"/>
              <a:t>4) Stratejik plan Hazırlık programı Üniversitemizin belirleyeceği takvime göre hazırlanacaktır. </a:t>
            </a:r>
          </a:p>
        </p:txBody>
      </p:sp>
    </p:spTree>
    <p:extLst>
      <p:ext uri="{BB962C8B-B14F-4D97-AF65-F5344CB8AC3E}">
        <p14:creationId xmlns:p14="http://schemas.microsoft.com/office/powerpoint/2010/main" val="346749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E7FA8AB4-9DED-4125-89CA-E94F2E4881CB}"/>
              </a:ext>
            </a:extLst>
          </p:cNvPr>
          <p:cNvSpPr>
            <a:spLocks noGrp="1"/>
          </p:cNvSpPr>
          <p:nvPr>
            <p:ph type="title"/>
          </p:nvPr>
        </p:nvSpPr>
        <p:spPr/>
        <p:txBody>
          <a:bodyPr/>
          <a:lstStyle/>
          <a:p>
            <a:r>
              <a:rPr lang="tr-TR" b="1" dirty="0"/>
              <a:t>4. DURUM ANALİZİ</a:t>
            </a:r>
            <a:endParaRPr lang="tr-TR" dirty="0"/>
          </a:p>
        </p:txBody>
      </p:sp>
      <p:sp>
        <p:nvSpPr>
          <p:cNvPr id="5" name="İçerik Yer Tutucusu 4">
            <a:extLst>
              <a:ext uri="{FF2B5EF4-FFF2-40B4-BE49-F238E27FC236}">
                <a16:creationId xmlns:a16="http://schemas.microsoft.com/office/drawing/2014/main" id="{9B54003C-CB66-4984-A7EE-0F14FAAFA4BD}"/>
              </a:ext>
            </a:extLst>
          </p:cNvPr>
          <p:cNvSpPr>
            <a:spLocks noGrp="1"/>
          </p:cNvSpPr>
          <p:nvPr>
            <p:ph idx="1"/>
          </p:nvPr>
        </p:nvSpPr>
        <p:spPr/>
        <p:txBody>
          <a:bodyPr numCol="1">
            <a:normAutofit fontScale="85000" lnSpcReduction="20000"/>
          </a:bodyPr>
          <a:lstStyle/>
          <a:p>
            <a:pPr>
              <a:lnSpc>
                <a:spcPct val="120000"/>
              </a:lnSpc>
              <a:spcBef>
                <a:spcPts val="0"/>
              </a:spcBef>
              <a:spcAft>
                <a:spcPts val="0"/>
              </a:spcAft>
            </a:pPr>
            <a:r>
              <a:rPr lang="tr-TR" b="1" dirty="0"/>
              <a:t>4. DURUM ANALİZİ</a:t>
            </a:r>
          </a:p>
          <a:p>
            <a:pPr lvl="1">
              <a:lnSpc>
                <a:spcPct val="120000"/>
              </a:lnSpc>
              <a:spcBef>
                <a:spcPts val="0"/>
              </a:spcBef>
              <a:spcAft>
                <a:spcPts val="0"/>
              </a:spcAft>
            </a:pPr>
            <a:r>
              <a:rPr lang="tr-TR" b="1" dirty="0"/>
              <a:t>A. Kurumsal Tarihçe</a:t>
            </a:r>
          </a:p>
          <a:p>
            <a:pPr marL="201168" lvl="1" indent="0">
              <a:lnSpc>
                <a:spcPct val="120000"/>
              </a:lnSpc>
              <a:spcBef>
                <a:spcPts val="0"/>
              </a:spcBef>
              <a:spcAft>
                <a:spcPts val="0"/>
              </a:spcAft>
              <a:buNone/>
            </a:pPr>
            <a:r>
              <a:rPr lang="tr-TR" b="1" dirty="0"/>
              <a:t>Hazırlanışı: </a:t>
            </a:r>
          </a:p>
          <a:p>
            <a:pPr marL="201168" lvl="1" indent="0">
              <a:lnSpc>
                <a:spcPct val="120000"/>
              </a:lnSpc>
              <a:spcBef>
                <a:spcPts val="0"/>
              </a:spcBef>
              <a:spcAft>
                <a:spcPts val="0"/>
              </a:spcAft>
              <a:buNone/>
            </a:pPr>
            <a:r>
              <a:rPr lang="tr-TR" dirty="0" smtClean="0"/>
              <a:t>Enstitü/Fakülte/MYO/YO/UYGAR </a:t>
            </a:r>
            <a:r>
              <a:rPr lang="tr-TR" dirty="0"/>
              <a:t>ve </a:t>
            </a:r>
            <a:r>
              <a:rPr lang="tr-TR" dirty="0" smtClean="0"/>
              <a:t>İdari birimlerimize </a:t>
            </a:r>
            <a:r>
              <a:rPr lang="tr-TR" dirty="0"/>
              <a:t>ait kurumsal tarihçe bu kısımda belirtilecektir. </a:t>
            </a:r>
          </a:p>
          <a:p>
            <a:pPr marL="201168" lvl="1" indent="0">
              <a:lnSpc>
                <a:spcPct val="120000"/>
              </a:lnSpc>
              <a:spcBef>
                <a:spcPts val="0"/>
              </a:spcBef>
              <a:spcAft>
                <a:spcPts val="0"/>
              </a:spcAft>
              <a:buNone/>
            </a:pPr>
            <a:endParaRPr lang="tr-TR" dirty="0"/>
          </a:p>
          <a:p>
            <a:pPr lvl="1">
              <a:lnSpc>
                <a:spcPct val="120000"/>
              </a:lnSpc>
              <a:spcBef>
                <a:spcPts val="0"/>
              </a:spcBef>
              <a:spcAft>
                <a:spcPts val="0"/>
              </a:spcAft>
            </a:pPr>
            <a:r>
              <a:rPr lang="tr-TR" b="1" dirty="0"/>
              <a:t>B. Mevzuat Analizi</a:t>
            </a:r>
            <a:r>
              <a:rPr lang="tr-TR" dirty="0"/>
              <a:t>	</a:t>
            </a:r>
          </a:p>
          <a:p>
            <a:pPr marL="201168" lvl="1" indent="0">
              <a:lnSpc>
                <a:spcPct val="120000"/>
              </a:lnSpc>
              <a:spcBef>
                <a:spcPts val="0"/>
              </a:spcBef>
              <a:spcAft>
                <a:spcPts val="0"/>
              </a:spcAft>
              <a:buNone/>
            </a:pPr>
            <a:r>
              <a:rPr lang="tr-TR" b="1" dirty="0"/>
              <a:t>Hazırlanışı: </a:t>
            </a:r>
          </a:p>
          <a:p>
            <a:pPr marL="201168" lvl="1" indent="0">
              <a:lnSpc>
                <a:spcPct val="120000"/>
              </a:lnSpc>
              <a:spcBef>
                <a:spcPts val="0"/>
              </a:spcBef>
              <a:spcAft>
                <a:spcPts val="0"/>
              </a:spcAft>
              <a:buNone/>
            </a:pPr>
            <a:r>
              <a:rPr lang="tr-TR" dirty="0" smtClean="0"/>
              <a:t>Enstitü/Fakülte/MYO/YO/UYGAR </a:t>
            </a:r>
            <a:r>
              <a:rPr lang="tr-TR" dirty="0"/>
              <a:t>ve </a:t>
            </a:r>
            <a:r>
              <a:rPr lang="tr-TR" dirty="0" smtClean="0"/>
              <a:t>İdari </a:t>
            </a:r>
            <a:r>
              <a:rPr lang="tr-TR" dirty="0"/>
              <a:t>birimlerimiz </a:t>
            </a:r>
            <a:r>
              <a:rPr lang="tr-TR" dirty="0"/>
              <a:t>ile ilgi mevzuatlara kısa bu kısımda belirtilecektir. Tablo 5 doldurulacaktır. </a:t>
            </a:r>
          </a:p>
          <a:p>
            <a:pPr marL="201168" lvl="1" indent="0">
              <a:lnSpc>
                <a:spcPct val="120000"/>
              </a:lnSpc>
              <a:spcBef>
                <a:spcPts val="0"/>
              </a:spcBef>
              <a:spcAft>
                <a:spcPts val="0"/>
              </a:spcAft>
              <a:buNone/>
            </a:pPr>
            <a:endParaRPr lang="tr-TR" dirty="0"/>
          </a:p>
          <a:p>
            <a:pPr lvl="1">
              <a:lnSpc>
                <a:spcPct val="120000"/>
              </a:lnSpc>
              <a:spcBef>
                <a:spcPts val="0"/>
              </a:spcBef>
              <a:spcAft>
                <a:spcPts val="0"/>
              </a:spcAft>
            </a:pPr>
            <a:r>
              <a:rPr lang="tr-TR" b="1" dirty="0"/>
              <a:t>C. Üst Politika Belgelerinin Analizi</a:t>
            </a:r>
          </a:p>
          <a:p>
            <a:pPr marL="201168" lvl="1" indent="0">
              <a:lnSpc>
                <a:spcPct val="120000"/>
              </a:lnSpc>
              <a:spcBef>
                <a:spcPts val="0"/>
              </a:spcBef>
              <a:spcAft>
                <a:spcPts val="0"/>
              </a:spcAft>
              <a:buNone/>
            </a:pPr>
            <a:r>
              <a:rPr lang="tr-TR" b="1" dirty="0"/>
              <a:t>Hazırlanışı: </a:t>
            </a:r>
          </a:p>
          <a:p>
            <a:pPr marL="201168" lvl="1" indent="0">
              <a:lnSpc>
                <a:spcPct val="120000"/>
              </a:lnSpc>
              <a:spcBef>
                <a:spcPts val="0"/>
              </a:spcBef>
              <a:spcAft>
                <a:spcPts val="0"/>
              </a:spcAft>
              <a:buNone/>
            </a:pPr>
            <a:r>
              <a:rPr lang="tr-TR" dirty="0"/>
              <a:t>Enstitü/Fakülte/MYO/YO/UYGAR ve </a:t>
            </a:r>
            <a:r>
              <a:rPr lang="tr-TR" dirty="0" smtClean="0"/>
              <a:t>İdari </a:t>
            </a:r>
            <a:r>
              <a:rPr lang="tr-TR" dirty="0"/>
              <a:t>birimlerimiz  </a:t>
            </a:r>
            <a:r>
              <a:rPr lang="tr-TR" dirty="0"/>
              <a:t>ait üst politika (</a:t>
            </a:r>
            <a:r>
              <a:rPr lang="tr-TR" dirty="0" err="1"/>
              <a:t>Örn</a:t>
            </a:r>
            <a:r>
              <a:rPr lang="tr-TR" dirty="0"/>
              <a:t>. 11. </a:t>
            </a:r>
            <a:r>
              <a:rPr lang="tr-TR" dirty="0" err="1"/>
              <a:t>kalkındama</a:t>
            </a:r>
            <a:r>
              <a:rPr lang="tr-TR" dirty="0"/>
              <a:t> planı, orta vadeli plan, yeni </a:t>
            </a:r>
            <a:r>
              <a:rPr lang="tr-TR" dirty="0" err="1"/>
              <a:t>ekonomo</a:t>
            </a:r>
            <a:r>
              <a:rPr lang="tr-TR" dirty="0"/>
              <a:t> programları, bilim ve Teknoloji Yüksek kurulu kararları) Tablo 6 </a:t>
            </a:r>
            <a:r>
              <a:rPr lang="tr-TR" dirty="0" err="1"/>
              <a:t>daki</a:t>
            </a:r>
            <a:r>
              <a:rPr lang="tr-TR" dirty="0"/>
              <a:t> gibi doldurulacaktır. </a:t>
            </a:r>
          </a:p>
          <a:p>
            <a:pPr marL="201168" lvl="1" indent="0">
              <a:lnSpc>
                <a:spcPct val="120000"/>
              </a:lnSpc>
              <a:spcBef>
                <a:spcPts val="0"/>
              </a:spcBef>
              <a:spcAft>
                <a:spcPts val="0"/>
              </a:spcAft>
              <a:buNone/>
            </a:pPr>
            <a:endParaRPr lang="tr-TR" dirty="0"/>
          </a:p>
          <a:p>
            <a:pPr lvl="1">
              <a:lnSpc>
                <a:spcPct val="120000"/>
              </a:lnSpc>
              <a:spcBef>
                <a:spcPts val="0"/>
              </a:spcBef>
              <a:spcAft>
                <a:spcPts val="0"/>
              </a:spcAft>
            </a:pPr>
            <a:r>
              <a:rPr lang="tr-TR" b="1" dirty="0"/>
              <a:t>D. Faaliyet Alanları ile Ürün ve Hizmetlerin Belirlenmesi</a:t>
            </a:r>
          </a:p>
          <a:p>
            <a:pPr marL="201168" lvl="1" indent="0">
              <a:lnSpc>
                <a:spcPct val="120000"/>
              </a:lnSpc>
              <a:spcBef>
                <a:spcPts val="0"/>
              </a:spcBef>
              <a:spcAft>
                <a:spcPts val="0"/>
              </a:spcAft>
              <a:buNone/>
            </a:pPr>
            <a:r>
              <a:rPr lang="tr-TR" b="1" dirty="0"/>
              <a:t>Hazırlanışı: </a:t>
            </a:r>
          </a:p>
          <a:p>
            <a:pPr lvl="1">
              <a:lnSpc>
                <a:spcPct val="120000"/>
              </a:lnSpc>
              <a:spcBef>
                <a:spcPts val="0"/>
              </a:spcBef>
              <a:spcAft>
                <a:spcPts val="0"/>
              </a:spcAft>
            </a:pPr>
            <a:r>
              <a:rPr lang="tr-TR" dirty="0"/>
              <a:t>Tablo 7 deki Faaliyet alanı – Ürün/Hizmet Listesi bu kısımda doldurulacaktır. Birimlerinize göre değişkenlik gösterebilir. </a:t>
            </a:r>
          </a:p>
          <a:p>
            <a:pPr lvl="1">
              <a:lnSpc>
                <a:spcPct val="120000"/>
              </a:lnSpc>
              <a:spcBef>
                <a:spcPts val="0"/>
              </a:spcBef>
              <a:spcAft>
                <a:spcPts val="0"/>
              </a:spcAft>
            </a:pPr>
            <a:endParaRPr lang="tr-TR" dirty="0"/>
          </a:p>
        </p:txBody>
      </p:sp>
    </p:spTree>
    <p:extLst>
      <p:ext uri="{BB962C8B-B14F-4D97-AF65-F5344CB8AC3E}">
        <p14:creationId xmlns:p14="http://schemas.microsoft.com/office/powerpoint/2010/main" val="4010874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E7FA8AB4-9DED-4125-89CA-E94F2E4881CB}"/>
              </a:ext>
            </a:extLst>
          </p:cNvPr>
          <p:cNvSpPr>
            <a:spLocks noGrp="1"/>
          </p:cNvSpPr>
          <p:nvPr>
            <p:ph type="title"/>
          </p:nvPr>
        </p:nvSpPr>
        <p:spPr/>
        <p:txBody>
          <a:bodyPr/>
          <a:lstStyle/>
          <a:p>
            <a:r>
              <a:rPr lang="tr-TR" b="1" dirty="0"/>
              <a:t>4. DURUM ANALİZİ-DEVAM</a:t>
            </a:r>
            <a:endParaRPr lang="tr-TR" dirty="0"/>
          </a:p>
        </p:txBody>
      </p:sp>
      <p:sp>
        <p:nvSpPr>
          <p:cNvPr id="5" name="İçerik Yer Tutucusu 4">
            <a:extLst>
              <a:ext uri="{FF2B5EF4-FFF2-40B4-BE49-F238E27FC236}">
                <a16:creationId xmlns:a16="http://schemas.microsoft.com/office/drawing/2014/main" id="{9B54003C-CB66-4984-A7EE-0F14FAAFA4BD}"/>
              </a:ext>
            </a:extLst>
          </p:cNvPr>
          <p:cNvSpPr>
            <a:spLocks noGrp="1"/>
          </p:cNvSpPr>
          <p:nvPr>
            <p:ph idx="1"/>
          </p:nvPr>
        </p:nvSpPr>
        <p:spPr>
          <a:xfrm>
            <a:off x="944880" y="1862668"/>
            <a:ext cx="5036707" cy="4023360"/>
          </a:xfrm>
        </p:spPr>
        <p:txBody>
          <a:bodyPr numCol="1">
            <a:normAutofit/>
          </a:bodyPr>
          <a:lstStyle/>
          <a:p>
            <a:pPr lvl="1">
              <a:lnSpc>
                <a:spcPct val="120000"/>
              </a:lnSpc>
              <a:spcBef>
                <a:spcPts val="0"/>
              </a:spcBef>
              <a:spcAft>
                <a:spcPts val="0"/>
              </a:spcAft>
            </a:pPr>
            <a:r>
              <a:rPr lang="tr-TR" b="1" dirty="0"/>
              <a:t>E. Paydaş Analizi</a:t>
            </a:r>
          </a:p>
          <a:p>
            <a:pPr lvl="1">
              <a:lnSpc>
                <a:spcPct val="120000"/>
              </a:lnSpc>
              <a:spcBef>
                <a:spcPts val="0"/>
              </a:spcBef>
              <a:spcAft>
                <a:spcPts val="0"/>
              </a:spcAft>
            </a:pPr>
            <a:r>
              <a:rPr lang="tr-TR" b="1" dirty="0"/>
              <a:t>Hazırlanışı: </a:t>
            </a:r>
          </a:p>
          <a:p>
            <a:pPr lvl="1">
              <a:lnSpc>
                <a:spcPct val="120000"/>
              </a:lnSpc>
              <a:spcBef>
                <a:spcPts val="0"/>
              </a:spcBef>
              <a:spcAft>
                <a:spcPts val="0"/>
              </a:spcAft>
            </a:pPr>
            <a:r>
              <a:rPr lang="tr-TR" dirty="0"/>
              <a:t>1) İç ve dış paydaşlar belirlenecek.</a:t>
            </a:r>
          </a:p>
          <a:p>
            <a:pPr lvl="1">
              <a:lnSpc>
                <a:spcPct val="120000"/>
              </a:lnSpc>
              <a:spcBef>
                <a:spcPts val="0"/>
              </a:spcBef>
              <a:spcAft>
                <a:spcPts val="0"/>
              </a:spcAft>
            </a:pPr>
            <a:endParaRPr lang="tr-TR" dirty="0"/>
          </a:p>
          <a:p>
            <a:pPr lvl="1">
              <a:lnSpc>
                <a:spcPct val="120000"/>
              </a:lnSpc>
              <a:spcBef>
                <a:spcPts val="0"/>
              </a:spcBef>
              <a:spcAft>
                <a:spcPts val="0"/>
              </a:spcAft>
            </a:pPr>
            <a:r>
              <a:rPr lang="tr-TR" dirty="0"/>
              <a:t>2) Tablo 8 hazırlanacak. Önem (Yüksek, </a:t>
            </a:r>
            <a:r>
              <a:rPr lang="tr-TR" dirty="0" err="1"/>
              <a:t>orta,düşük</a:t>
            </a:r>
            <a:r>
              <a:rPr lang="tr-TR" dirty="0"/>
              <a:t>), etki (güçlü, orta, zayıf) dereceleri belirlenecek ve Öncelikler Tablo 10 ‘</a:t>
            </a:r>
            <a:r>
              <a:rPr lang="tr-TR" dirty="0" err="1"/>
              <a:t>daki</a:t>
            </a:r>
            <a:r>
              <a:rPr lang="tr-TR" dirty="0"/>
              <a:t> matrise uygun olarak yazılacaktır. </a:t>
            </a:r>
          </a:p>
          <a:p>
            <a:pPr lvl="1">
              <a:lnSpc>
                <a:spcPct val="120000"/>
              </a:lnSpc>
              <a:spcBef>
                <a:spcPts val="0"/>
              </a:spcBef>
              <a:spcAft>
                <a:spcPts val="0"/>
              </a:spcAft>
            </a:pPr>
            <a:endParaRPr lang="tr-TR" dirty="0"/>
          </a:p>
          <a:p>
            <a:pPr lvl="1">
              <a:lnSpc>
                <a:spcPct val="120000"/>
              </a:lnSpc>
              <a:spcBef>
                <a:spcPts val="0"/>
              </a:spcBef>
              <a:spcAft>
                <a:spcPts val="0"/>
              </a:spcAft>
            </a:pPr>
            <a:r>
              <a:rPr lang="tr-TR" dirty="0"/>
              <a:t>3) Tablo 9 Paydaşlar ve ürün/matrisine uygun olarak  hazırlanacak.</a:t>
            </a:r>
          </a:p>
        </p:txBody>
      </p:sp>
      <p:pic>
        <p:nvPicPr>
          <p:cNvPr id="10" name="Resim 9">
            <a:extLst>
              <a:ext uri="{FF2B5EF4-FFF2-40B4-BE49-F238E27FC236}">
                <a16:creationId xmlns:a16="http://schemas.microsoft.com/office/drawing/2014/main" id="{4CDC8815-CF87-4FCD-8486-04E6BCA3581F}"/>
              </a:ext>
            </a:extLst>
          </p:cNvPr>
          <p:cNvPicPr>
            <a:picLocks noChangeAspect="1"/>
          </p:cNvPicPr>
          <p:nvPr/>
        </p:nvPicPr>
        <p:blipFill>
          <a:blip r:embed="rId2"/>
          <a:stretch>
            <a:fillRect/>
          </a:stretch>
        </p:blipFill>
        <p:spPr>
          <a:xfrm>
            <a:off x="5981587" y="4516803"/>
            <a:ext cx="6096000" cy="2054594"/>
          </a:xfrm>
          <a:prstGeom prst="rect">
            <a:avLst/>
          </a:prstGeom>
        </p:spPr>
      </p:pic>
      <p:pic>
        <p:nvPicPr>
          <p:cNvPr id="12" name="Resim 11">
            <a:extLst>
              <a:ext uri="{FF2B5EF4-FFF2-40B4-BE49-F238E27FC236}">
                <a16:creationId xmlns:a16="http://schemas.microsoft.com/office/drawing/2014/main" id="{52CA704B-A5FE-4B9F-BE08-A615D1B32BDE}"/>
              </a:ext>
            </a:extLst>
          </p:cNvPr>
          <p:cNvPicPr>
            <a:picLocks noChangeAspect="1"/>
          </p:cNvPicPr>
          <p:nvPr/>
        </p:nvPicPr>
        <p:blipFill>
          <a:blip r:embed="rId3"/>
          <a:stretch>
            <a:fillRect/>
          </a:stretch>
        </p:blipFill>
        <p:spPr>
          <a:xfrm>
            <a:off x="6681065" y="1762938"/>
            <a:ext cx="4697043" cy="1291590"/>
          </a:xfrm>
          <a:prstGeom prst="rect">
            <a:avLst/>
          </a:prstGeom>
        </p:spPr>
      </p:pic>
      <p:pic>
        <p:nvPicPr>
          <p:cNvPr id="14" name="Resim 13">
            <a:extLst>
              <a:ext uri="{FF2B5EF4-FFF2-40B4-BE49-F238E27FC236}">
                <a16:creationId xmlns:a16="http://schemas.microsoft.com/office/drawing/2014/main" id="{D74A8810-90D9-4AB5-9F06-1983CB5F5806}"/>
              </a:ext>
            </a:extLst>
          </p:cNvPr>
          <p:cNvPicPr>
            <a:picLocks noChangeAspect="1"/>
          </p:cNvPicPr>
          <p:nvPr/>
        </p:nvPicPr>
        <p:blipFill>
          <a:blip r:embed="rId4"/>
          <a:stretch>
            <a:fillRect/>
          </a:stretch>
        </p:blipFill>
        <p:spPr>
          <a:xfrm>
            <a:off x="7128928" y="3054527"/>
            <a:ext cx="3960077" cy="1436698"/>
          </a:xfrm>
          <a:prstGeom prst="rect">
            <a:avLst/>
          </a:prstGeom>
        </p:spPr>
      </p:pic>
    </p:spTree>
    <p:extLst>
      <p:ext uri="{BB962C8B-B14F-4D97-AF65-F5344CB8AC3E}">
        <p14:creationId xmlns:p14="http://schemas.microsoft.com/office/powerpoint/2010/main" val="3910794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E7FA8AB4-9DED-4125-89CA-E94F2E4881CB}"/>
              </a:ext>
            </a:extLst>
          </p:cNvPr>
          <p:cNvSpPr>
            <a:spLocks noGrp="1"/>
          </p:cNvSpPr>
          <p:nvPr>
            <p:ph type="title"/>
          </p:nvPr>
        </p:nvSpPr>
        <p:spPr/>
        <p:txBody>
          <a:bodyPr/>
          <a:lstStyle/>
          <a:p>
            <a:r>
              <a:rPr lang="tr-TR" b="1" dirty="0"/>
              <a:t>4. DURUM ANALİZİ-DEVAM</a:t>
            </a:r>
            <a:endParaRPr lang="tr-TR" dirty="0"/>
          </a:p>
        </p:txBody>
      </p:sp>
      <p:sp>
        <p:nvSpPr>
          <p:cNvPr id="5" name="İçerik Yer Tutucusu 4">
            <a:extLst>
              <a:ext uri="{FF2B5EF4-FFF2-40B4-BE49-F238E27FC236}">
                <a16:creationId xmlns:a16="http://schemas.microsoft.com/office/drawing/2014/main" id="{9B54003C-CB66-4984-A7EE-0F14FAAFA4BD}"/>
              </a:ext>
            </a:extLst>
          </p:cNvPr>
          <p:cNvSpPr>
            <a:spLocks noGrp="1"/>
          </p:cNvSpPr>
          <p:nvPr>
            <p:ph idx="1"/>
          </p:nvPr>
        </p:nvSpPr>
        <p:spPr/>
        <p:txBody>
          <a:bodyPr numCol="1">
            <a:normAutofit/>
          </a:bodyPr>
          <a:lstStyle/>
          <a:p>
            <a:pPr lvl="1">
              <a:lnSpc>
                <a:spcPct val="120000"/>
              </a:lnSpc>
              <a:spcBef>
                <a:spcPts val="0"/>
              </a:spcBef>
              <a:spcAft>
                <a:spcPts val="0"/>
              </a:spcAft>
            </a:pPr>
            <a:r>
              <a:rPr lang="tr-TR" b="1" dirty="0"/>
              <a:t>E. Paydaş Analizi- Devam</a:t>
            </a:r>
          </a:p>
          <a:p>
            <a:pPr lvl="1">
              <a:lnSpc>
                <a:spcPct val="120000"/>
              </a:lnSpc>
              <a:spcBef>
                <a:spcPts val="0"/>
              </a:spcBef>
              <a:spcAft>
                <a:spcPts val="0"/>
              </a:spcAft>
            </a:pPr>
            <a:endParaRPr lang="tr-TR" dirty="0"/>
          </a:p>
          <a:p>
            <a:pPr lvl="1">
              <a:lnSpc>
                <a:spcPct val="120000"/>
              </a:lnSpc>
              <a:spcBef>
                <a:spcPts val="0"/>
              </a:spcBef>
              <a:spcAft>
                <a:spcPts val="0"/>
              </a:spcAft>
            </a:pPr>
            <a:r>
              <a:rPr lang="tr-TR" b="1" dirty="0"/>
              <a:t>Hazırlanışı: </a:t>
            </a:r>
          </a:p>
          <a:p>
            <a:pPr lvl="1">
              <a:lnSpc>
                <a:spcPct val="120000"/>
              </a:lnSpc>
              <a:spcBef>
                <a:spcPts val="0"/>
              </a:spcBef>
              <a:spcAft>
                <a:spcPts val="0"/>
              </a:spcAft>
            </a:pPr>
            <a:r>
              <a:rPr lang="tr-TR" dirty="0"/>
              <a:t>İç paydaşlar ve dış paydaşlar anket yapılması ve değerlendirme sonuçlarını eklenmesi</a:t>
            </a:r>
          </a:p>
          <a:p>
            <a:pPr lvl="1">
              <a:lnSpc>
                <a:spcPct val="120000"/>
              </a:lnSpc>
              <a:spcBef>
                <a:spcPts val="0"/>
              </a:spcBef>
              <a:spcAft>
                <a:spcPts val="0"/>
              </a:spcAft>
            </a:pPr>
            <a:r>
              <a:rPr lang="tr-TR" dirty="0"/>
              <a:t>Kalite koordinatörlüğünden yardım alınabilir. </a:t>
            </a:r>
          </a:p>
        </p:txBody>
      </p:sp>
    </p:spTree>
    <p:extLst>
      <p:ext uri="{BB962C8B-B14F-4D97-AF65-F5344CB8AC3E}">
        <p14:creationId xmlns:p14="http://schemas.microsoft.com/office/powerpoint/2010/main" val="144825321"/>
      </p:ext>
    </p:extLst>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389</TotalTime>
  <Words>755</Words>
  <Application>Microsoft Office PowerPoint</Application>
  <PresentationFormat>Geniş ekran</PresentationFormat>
  <Paragraphs>251</Paragraphs>
  <Slides>20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20</vt:i4>
      </vt:variant>
    </vt:vector>
  </HeadingPairs>
  <TitlesOfParts>
    <vt:vector size="25" baseType="lpstr">
      <vt:lpstr>Arial</vt:lpstr>
      <vt:lpstr>Calibri</vt:lpstr>
      <vt:lpstr>Calibri Light</vt:lpstr>
      <vt:lpstr>Times New Roman</vt:lpstr>
      <vt:lpstr>Geçmişe bakış</vt:lpstr>
      <vt:lpstr>Bandırma Onyedi Eylül Üniversitesi Stratejik Plan Hazırlama Eğitimleri</vt:lpstr>
      <vt:lpstr>Stratejik Plan Ana Başlıkları</vt:lpstr>
      <vt:lpstr>Stratejik Plan Ana Başlıkları</vt:lpstr>
      <vt:lpstr>1. BİR BAKIŞTA STRATEJİK PLAN</vt:lpstr>
      <vt:lpstr>2. GİRİŞ </vt:lpstr>
      <vt:lpstr>3. STRATEJİK PLAN HAZIRLIK SÜRECİ</vt:lpstr>
      <vt:lpstr>4. DURUM ANALİZİ</vt:lpstr>
      <vt:lpstr>4. DURUM ANALİZİ-DEVAM</vt:lpstr>
      <vt:lpstr>4. DURUM ANALİZİ-DEVAM</vt:lpstr>
      <vt:lpstr>4. DURUM ANALİZİ-DEVAM</vt:lpstr>
      <vt:lpstr>4. DURUM ANALİZİ-DEVAM</vt:lpstr>
      <vt:lpstr>4. DURUM ANALİZİ-DEVAM</vt:lpstr>
      <vt:lpstr>5.GELECEĞE BAKIŞ</vt:lpstr>
      <vt:lpstr>6.FARKLILAŞMA STRATEJİSİ</vt:lpstr>
      <vt:lpstr>7. STRATEJİ GELİŞTİRME: AMAÇ, HEDEF VE STRATEJİLERİN BELİRLENMESİ</vt:lpstr>
      <vt:lpstr>7. STRATEJİ GELİŞTİRME: AMAÇ, HEDEF VE STRATEJİLERİN BELİRLENMESİ</vt:lpstr>
      <vt:lpstr>7. STRATEJİ GELİŞTİRME: AMAÇ, HEDEF VE STRATEJİLERİN BELİRLENMESİ</vt:lpstr>
      <vt:lpstr>7. STRATEJİ GELİŞTİRME: AMAÇ, HEDEF VE STRATEJİLERİN BELİRLENMESİ</vt:lpstr>
      <vt:lpstr>8. MALİYETLENDİRME</vt:lpstr>
      <vt:lpstr>9. İZLEME VE DEĞERLENDİRME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Bandırma Onyedi Eylül Üniversitesi Stratejik Plan Hazırlama Eğitimleri</dc:title>
  <dc:creator>ABDULLAH YEŞİL</dc:creator>
  <cp:lastModifiedBy>abdullah</cp:lastModifiedBy>
  <cp:revision>31</cp:revision>
  <dcterms:created xsi:type="dcterms:W3CDTF">2022-06-02T06:22:11Z</dcterms:created>
  <dcterms:modified xsi:type="dcterms:W3CDTF">2022-07-01T08:12:16Z</dcterms:modified>
</cp:coreProperties>
</file>