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22"/>
  </p:notesMasterIdLst>
  <p:sldIdLst>
    <p:sldId id="2253" r:id="rId2"/>
    <p:sldId id="2252" r:id="rId3"/>
    <p:sldId id="265" r:id="rId4"/>
    <p:sldId id="2239" r:id="rId5"/>
    <p:sldId id="2240" r:id="rId6"/>
    <p:sldId id="2243" r:id="rId7"/>
    <p:sldId id="2242" r:id="rId8"/>
    <p:sldId id="1857" r:id="rId9"/>
    <p:sldId id="394" r:id="rId10"/>
    <p:sldId id="2245" r:id="rId11"/>
    <p:sldId id="2244" r:id="rId12"/>
    <p:sldId id="2247" r:id="rId13"/>
    <p:sldId id="2248" r:id="rId14"/>
    <p:sldId id="2246" r:id="rId15"/>
    <p:sldId id="1859" r:id="rId16"/>
    <p:sldId id="1860" r:id="rId17"/>
    <p:sldId id="1861" r:id="rId18"/>
    <p:sldId id="1862" r:id="rId19"/>
    <p:sldId id="1863" r:id="rId20"/>
    <p:sldId id="2249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İLEK AVŞAROGLU ERKAN" initials="DAE" lastIdx="1" clrIdx="0">
    <p:extLst>
      <p:ext uri="{19B8F6BF-5375-455C-9EA6-DF929625EA0E}">
        <p15:presenceInfo xmlns:p15="http://schemas.microsoft.com/office/powerpoint/2012/main" userId="S-1-5-21-3148342009-1601506130-146607660-83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8F7BF"/>
    <a:srgbClr val="E2F0D9"/>
    <a:srgbClr val="9DC3E6"/>
    <a:srgbClr val="FFFFFF"/>
    <a:srgbClr val="889BAC"/>
    <a:srgbClr val="BDD7EE"/>
    <a:srgbClr val="C9C9C9"/>
    <a:srgbClr val="44546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E638D-D62F-4037-A4C5-BCF9E72D5EFC}" type="datetimeFigureOut">
              <a:rPr lang="tr-TR" smtClean="0"/>
              <a:t>26.01.2024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F7777-722F-47C9-A2A6-B7FBFFC136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594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5F7777-722F-47C9-A2A6-B7FBFFC13658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194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0554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55541C4D-A1D1-493A-8547-B708240F2F0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48968" y="4357771"/>
            <a:ext cx="3504744" cy="2619375"/>
          </a:xfrm>
          <a:custGeom>
            <a:avLst/>
            <a:gdLst>
              <a:gd name="connsiteX0" fmla="*/ 0 w 7010400"/>
              <a:gd name="connsiteY0" fmla="*/ 0 h 5238750"/>
              <a:gd name="connsiteX1" fmla="*/ 7010400 w 7010400"/>
              <a:gd name="connsiteY1" fmla="*/ 0 h 5238750"/>
              <a:gd name="connsiteX2" fmla="*/ 7010400 w 7010400"/>
              <a:gd name="connsiteY2" fmla="*/ 5238750 h 5238750"/>
              <a:gd name="connsiteX3" fmla="*/ 0 w 7010400"/>
              <a:gd name="connsiteY3" fmla="*/ 5238750 h 523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10400" h="5238750">
                <a:moveTo>
                  <a:pt x="0" y="0"/>
                </a:moveTo>
                <a:lnTo>
                  <a:pt x="7010400" y="0"/>
                </a:lnTo>
                <a:lnTo>
                  <a:pt x="7010400" y="5238750"/>
                </a:lnTo>
                <a:lnTo>
                  <a:pt x="0" y="52387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10323BDD-FDAD-4B17-9EC0-CBB895127DE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53711" y="4357772"/>
            <a:ext cx="3504744" cy="2619375"/>
          </a:xfrm>
          <a:custGeom>
            <a:avLst/>
            <a:gdLst>
              <a:gd name="connsiteX0" fmla="*/ 0 w 7010400"/>
              <a:gd name="connsiteY0" fmla="*/ 0 h 5238750"/>
              <a:gd name="connsiteX1" fmla="*/ 7010400 w 7010400"/>
              <a:gd name="connsiteY1" fmla="*/ 0 h 5238750"/>
              <a:gd name="connsiteX2" fmla="*/ 7010400 w 7010400"/>
              <a:gd name="connsiteY2" fmla="*/ 5238750 h 5238750"/>
              <a:gd name="connsiteX3" fmla="*/ 0 w 7010400"/>
              <a:gd name="connsiteY3" fmla="*/ 5238750 h 523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10400" h="5238750">
                <a:moveTo>
                  <a:pt x="0" y="0"/>
                </a:moveTo>
                <a:lnTo>
                  <a:pt x="7010400" y="0"/>
                </a:lnTo>
                <a:lnTo>
                  <a:pt x="7010400" y="5238750"/>
                </a:lnTo>
                <a:lnTo>
                  <a:pt x="0" y="52387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7B9D4458-5A68-4C82-9759-3F61B7D6A0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58455" y="4357772"/>
            <a:ext cx="3504744" cy="2619375"/>
          </a:xfrm>
          <a:custGeom>
            <a:avLst/>
            <a:gdLst>
              <a:gd name="connsiteX0" fmla="*/ 0 w 7010400"/>
              <a:gd name="connsiteY0" fmla="*/ 0 h 5238750"/>
              <a:gd name="connsiteX1" fmla="*/ 7010400 w 7010400"/>
              <a:gd name="connsiteY1" fmla="*/ 0 h 5238750"/>
              <a:gd name="connsiteX2" fmla="*/ 7010400 w 7010400"/>
              <a:gd name="connsiteY2" fmla="*/ 5238750 h 5238750"/>
              <a:gd name="connsiteX3" fmla="*/ 0 w 7010400"/>
              <a:gd name="connsiteY3" fmla="*/ 5238750 h 523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10400" h="5238750">
                <a:moveTo>
                  <a:pt x="0" y="0"/>
                </a:moveTo>
                <a:lnTo>
                  <a:pt x="7010400" y="0"/>
                </a:lnTo>
                <a:lnTo>
                  <a:pt x="7010400" y="5238750"/>
                </a:lnTo>
                <a:lnTo>
                  <a:pt x="0" y="52387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2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8" grpId="0" animBg="1"/>
      <p:bldP spid="3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A289BE9-3518-4572-9F36-A58461E1608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15202" y="2960127"/>
            <a:ext cx="1368815" cy="937747"/>
          </a:xfrm>
          <a:custGeom>
            <a:avLst/>
            <a:gdLst>
              <a:gd name="connsiteX0" fmla="*/ 0 w 2737986"/>
              <a:gd name="connsiteY0" fmla="*/ 0 h 1875494"/>
              <a:gd name="connsiteX1" fmla="*/ 2737986 w 2737986"/>
              <a:gd name="connsiteY1" fmla="*/ 0 h 1875494"/>
              <a:gd name="connsiteX2" fmla="*/ 2737986 w 2737986"/>
              <a:gd name="connsiteY2" fmla="*/ 1875494 h 1875494"/>
              <a:gd name="connsiteX3" fmla="*/ 0 w 2737986"/>
              <a:gd name="connsiteY3" fmla="*/ 1875494 h 187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7986" h="1875494">
                <a:moveTo>
                  <a:pt x="0" y="0"/>
                </a:moveTo>
                <a:lnTo>
                  <a:pt x="2737986" y="0"/>
                </a:lnTo>
                <a:lnTo>
                  <a:pt x="2737986" y="1875494"/>
                </a:lnTo>
                <a:lnTo>
                  <a:pt x="0" y="1875494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9995F91-8D51-4FF1-A532-B0BD4F0276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932999" y="2960127"/>
            <a:ext cx="1368815" cy="937747"/>
          </a:xfrm>
          <a:custGeom>
            <a:avLst/>
            <a:gdLst>
              <a:gd name="connsiteX0" fmla="*/ 0 w 2737986"/>
              <a:gd name="connsiteY0" fmla="*/ 0 h 1875494"/>
              <a:gd name="connsiteX1" fmla="*/ 2737986 w 2737986"/>
              <a:gd name="connsiteY1" fmla="*/ 0 h 1875494"/>
              <a:gd name="connsiteX2" fmla="*/ 2737986 w 2737986"/>
              <a:gd name="connsiteY2" fmla="*/ 1875494 h 1875494"/>
              <a:gd name="connsiteX3" fmla="*/ 0 w 2737986"/>
              <a:gd name="connsiteY3" fmla="*/ 1875494 h 187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7986" h="1875494">
                <a:moveTo>
                  <a:pt x="0" y="0"/>
                </a:moveTo>
                <a:lnTo>
                  <a:pt x="2737986" y="0"/>
                </a:lnTo>
                <a:lnTo>
                  <a:pt x="2737986" y="1875494"/>
                </a:lnTo>
                <a:lnTo>
                  <a:pt x="0" y="1875494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AC8D104-8DBC-47C1-B410-760C3B7EC2C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350798" y="2960127"/>
            <a:ext cx="1368814" cy="937747"/>
          </a:xfrm>
          <a:custGeom>
            <a:avLst/>
            <a:gdLst>
              <a:gd name="connsiteX0" fmla="*/ 0 w 2737984"/>
              <a:gd name="connsiteY0" fmla="*/ 0 h 1875494"/>
              <a:gd name="connsiteX1" fmla="*/ 2737984 w 2737984"/>
              <a:gd name="connsiteY1" fmla="*/ 0 h 1875494"/>
              <a:gd name="connsiteX2" fmla="*/ 2737984 w 2737984"/>
              <a:gd name="connsiteY2" fmla="*/ 1875494 h 1875494"/>
              <a:gd name="connsiteX3" fmla="*/ 0 w 2737984"/>
              <a:gd name="connsiteY3" fmla="*/ 1875494 h 187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7984" h="1875494">
                <a:moveTo>
                  <a:pt x="0" y="0"/>
                </a:moveTo>
                <a:lnTo>
                  <a:pt x="2737984" y="0"/>
                </a:lnTo>
                <a:lnTo>
                  <a:pt x="2737984" y="1875494"/>
                </a:lnTo>
                <a:lnTo>
                  <a:pt x="0" y="1875494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5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CDF241A1-3249-4A50-880D-BD32EE8458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5314259" cy="6858000"/>
          </a:xfrm>
          <a:custGeom>
            <a:avLst/>
            <a:gdLst>
              <a:gd name="connsiteX0" fmla="*/ 0 w 10345056"/>
              <a:gd name="connsiteY0" fmla="*/ 0 h 10610851"/>
              <a:gd name="connsiteX1" fmla="*/ 10345056 w 10345056"/>
              <a:gd name="connsiteY1" fmla="*/ 0 h 10610851"/>
              <a:gd name="connsiteX2" fmla="*/ 10345056 w 10345056"/>
              <a:gd name="connsiteY2" fmla="*/ 10610851 h 10610851"/>
              <a:gd name="connsiteX3" fmla="*/ 0 w 10345056"/>
              <a:gd name="connsiteY3" fmla="*/ 10610851 h 10610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45056" h="10610851">
                <a:moveTo>
                  <a:pt x="0" y="0"/>
                </a:moveTo>
                <a:lnTo>
                  <a:pt x="10345056" y="0"/>
                </a:lnTo>
                <a:lnTo>
                  <a:pt x="10345056" y="10610851"/>
                </a:lnTo>
                <a:lnTo>
                  <a:pt x="0" y="1061085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399DF4-D239-4B46-A59E-3F2D266B8AC5}"/>
              </a:ext>
            </a:extLst>
          </p:cNvPr>
          <p:cNvSpPr/>
          <p:nvPr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314191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3BF29B47-3016-4680-8D0F-8F659E214A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2120" y="647700"/>
            <a:ext cx="2102846" cy="5524500"/>
          </a:xfrm>
          <a:custGeom>
            <a:avLst/>
            <a:gdLst>
              <a:gd name="connsiteX0" fmla="*/ 0 w 4206240"/>
              <a:gd name="connsiteY0" fmla="*/ 0 h 11049000"/>
              <a:gd name="connsiteX1" fmla="*/ 4206240 w 4206240"/>
              <a:gd name="connsiteY1" fmla="*/ 0 h 11049000"/>
              <a:gd name="connsiteX2" fmla="*/ 4206240 w 4206240"/>
              <a:gd name="connsiteY2" fmla="*/ 11049000 h 11049000"/>
              <a:gd name="connsiteX3" fmla="*/ 0 w 420624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6240" h="11049000">
                <a:moveTo>
                  <a:pt x="0" y="0"/>
                </a:moveTo>
                <a:lnTo>
                  <a:pt x="4206240" y="0"/>
                </a:lnTo>
                <a:lnTo>
                  <a:pt x="420624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3C2F1D8-84EF-4A68-A3BD-098B35D12D6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44966" y="647700"/>
            <a:ext cx="2102846" cy="5524500"/>
          </a:xfrm>
          <a:custGeom>
            <a:avLst/>
            <a:gdLst>
              <a:gd name="connsiteX0" fmla="*/ 0 w 4206240"/>
              <a:gd name="connsiteY0" fmla="*/ 0 h 11049000"/>
              <a:gd name="connsiteX1" fmla="*/ 4206240 w 4206240"/>
              <a:gd name="connsiteY1" fmla="*/ 0 h 11049000"/>
              <a:gd name="connsiteX2" fmla="*/ 4206240 w 4206240"/>
              <a:gd name="connsiteY2" fmla="*/ 11049000 h 11049000"/>
              <a:gd name="connsiteX3" fmla="*/ 0 w 420624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6240" h="11049000">
                <a:moveTo>
                  <a:pt x="0" y="0"/>
                </a:moveTo>
                <a:lnTo>
                  <a:pt x="4206240" y="0"/>
                </a:lnTo>
                <a:lnTo>
                  <a:pt x="420624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CA1D5714-E770-4124-B6F4-2A79AB0D075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47812" y="647700"/>
            <a:ext cx="2102846" cy="5524500"/>
          </a:xfrm>
          <a:custGeom>
            <a:avLst/>
            <a:gdLst>
              <a:gd name="connsiteX0" fmla="*/ 0 w 4206240"/>
              <a:gd name="connsiteY0" fmla="*/ 0 h 11049000"/>
              <a:gd name="connsiteX1" fmla="*/ 4206240 w 4206240"/>
              <a:gd name="connsiteY1" fmla="*/ 0 h 11049000"/>
              <a:gd name="connsiteX2" fmla="*/ 4206240 w 4206240"/>
              <a:gd name="connsiteY2" fmla="*/ 11049000 h 11049000"/>
              <a:gd name="connsiteX3" fmla="*/ 0 w 420624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6240" h="11049000">
                <a:moveTo>
                  <a:pt x="0" y="0"/>
                </a:moveTo>
                <a:lnTo>
                  <a:pt x="4206240" y="0"/>
                </a:lnTo>
                <a:lnTo>
                  <a:pt x="420624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0CCFF675-4CFA-4559-BF32-ACE7582DC5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50659" y="647700"/>
            <a:ext cx="2102846" cy="5524500"/>
          </a:xfrm>
          <a:custGeom>
            <a:avLst/>
            <a:gdLst>
              <a:gd name="connsiteX0" fmla="*/ 0 w 4206240"/>
              <a:gd name="connsiteY0" fmla="*/ 0 h 11049000"/>
              <a:gd name="connsiteX1" fmla="*/ 4206240 w 4206240"/>
              <a:gd name="connsiteY1" fmla="*/ 0 h 11049000"/>
              <a:gd name="connsiteX2" fmla="*/ 4206240 w 4206240"/>
              <a:gd name="connsiteY2" fmla="*/ 11049000 h 11049000"/>
              <a:gd name="connsiteX3" fmla="*/ 0 w 420624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6240" h="11049000">
                <a:moveTo>
                  <a:pt x="0" y="0"/>
                </a:moveTo>
                <a:lnTo>
                  <a:pt x="4206240" y="0"/>
                </a:lnTo>
                <a:lnTo>
                  <a:pt x="420624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12A6D458-EDF9-4371-9B79-9D32475040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253505" y="647700"/>
            <a:ext cx="2102846" cy="5524500"/>
          </a:xfrm>
          <a:custGeom>
            <a:avLst/>
            <a:gdLst>
              <a:gd name="connsiteX0" fmla="*/ 0 w 4206240"/>
              <a:gd name="connsiteY0" fmla="*/ 0 h 11049000"/>
              <a:gd name="connsiteX1" fmla="*/ 4206240 w 4206240"/>
              <a:gd name="connsiteY1" fmla="*/ 0 h 11049000"/>
              <a:gd name="connsiteX2" fmla="*/ 4206240 w 4206240"/>
              <a:gd name="connsiteY2" fmla="*/ 11049000 h 11049000"/>
              <a:gd name="connsiteX3" fmla="*/ 0 w 420624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6240" h="11049000">
                <a:moveTo>
                  <a:pt x="0" y="0"/>
                </a:moveTo>
                <a:lnTo>
                  <a:pt x="4206240" y="0"/>
                </a:lnTo>
                <a:lnTo>
                  <a:pt x="420624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6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B0839A5C-EEE3-4982-A5D2-9CB167589D4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1742" y="647700"/>
            <a:ext cx="5314258" cy="5525438"/>
          </a:xfrm>
          <a:custGeom>
            <a:avLst/>
            <a:gdLst>
              <a:gd name="connsiteX0" fmla="*/ 0 w 11050876"/>
              <a:gd name="connsiteY0" fmla="*/ 0 h 11050876"/>
              <a:gd name="connsiteX1" fmla="*/ 11050876 w 11050876"/>
              <a:gd name="connsiteY1" fmla="*/ 0 h 11050876"/>
              <a:gd name="connsiteX2" fmla="*/ 11050876 w 11050876"/>
              <a:gd name="connsiteY2" fmla="*/ 11050876 h 11050876"/>
              <a:gd name="connsiteX3" fmla="*/ 0 w 11050876"/>
              <a:gd name="connsiteY3" fmla="*/ 11050876 h 11050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50876" h="11050876">
                <a:moveTo>
                  <a:pt x="0" y="0"/>
                </a:moveTo>
                <a:lnTo>
                  <a:pt x="11050876" y="0"/>
                </a:lnTo>
                <a:lnTo>
                  <a:pt x="11050876" y="11050876"/>
                </a:lnTo>
                <a:lnTo>
                  <a:pt x="0" y="11050876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AD2B8E5A-2BD1-4898-9EAD-B8153950C4E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647700"/>
            <a:ext cx="2761890" cy="2762250"/>
          </a:xfrm>
          <a:custGeom>
            <a:avLst/>
            <a:gdLst>
              <a:gd name="connsiteX0" fmla="*/ 0 w 5524500"/>
              <a:gd name="connsiteY0" fmla="*/ 0 h 5524500"/>
              <a:gd name="connsiteX1" fmla="*/ 5524500 w 5524500"/>
              <a:gd name="connsiteY1" fmla="*/ 0 h 5524500"/>
              <a:gd name="connsiteX2" fmla="*/ 5524500 w 5524500"/>
              <a:gd name="connsiteY2" fmla="*/ 5524500 h 5524500"/>
              <a:gd name="connsiteX3" fmla="*/ 0 w 5524500"/>
              <a:gd name="connsiteY3" fmla="*/ 5524500 h 552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4500" h="5524500">
                <a:moveTo>
                  <a:pt x="0" y="0"/>
                </a:moveTo>
                <a:lnTo>
                  <a:pt x="5524500" y="0"/>
                </a:lnTo>
                <a:lnTo>
                  <a:pt x="5524500" y="5524500"/>
                </a:lnTo>
                <a:lnTo>
                  <a:pt x="0" y="55245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A70770E0-20BD-4707-B1C1-A9B6F017F0D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3409950"/>
            <a:ext cx="2761890" cy="2762250"/>
          </a:xfrm>
          <a:custGeom>
            <a:avLst/>
            <a:gdLst>
              <a:gd name="connsiteX0" fmla="*/ 0 w 5524500"/>
              <a:gd name="connsiteY0" fmla="*/ 0 h 5524500"/>
              <a:gd name="connsiteX1" fmla="*/ 5524500 w 5524500"/>
              <a:gd name="connsiteY1" fmla="*/ 0 h 5524500"/>
              <a:gd name="connsiteX2" fmla="*/ 5524500 w 5524500"/>
              <a:gd name="connsiteY2" fmla="*/ 5524500 h 5524500"/>
              <a:gd name="connsiteX3" fmla="*/ 0 w 5524500"/>
              <a:gd name="connsiteY3" fmla="*/ 5524500 h 552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4500" h="5524500">
                <a:moveTo>
                  <a:pt x="0" y="0"/>
                </a:moveTo>
                <a:lnTo>
                  <a:pt x="5524500" y="0"/>
                </a:lnTo>
                <a:lnTo>
                  <a:pt x="5524500" y="5524500"/>
                </a:lnTo>
                <a:lnTo>
                  <a:pt x="0" y="55245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9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8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8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7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7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7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7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8B8D9FE0-2BB0-4951-87E4-EC751C0312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1742" y="647700"/>
            <a:ext cx="5314258" cy="5524500"/>
          </a:xfrm>
          <a:custGeom>
            <a:avLst/>
            <a:gdLst>
              <a:gd name="connsiteX0" fmla="*/ 0 w 10172699"/>
              <a:gd name="connsiteY0" fmla="*/ 0 h 11049000"/>
              <a:gd name="connsiteX1" fmla="*/ 10172699 w 10172699"/>
              <a:gd name="connsiteY1" fmla="*/ 0 h 11049000"/>
              <a:gd name="connsiteX2" fmla="*/ 10172699 w 10172699"/>
              <a:gd name="connsiteY2" fmla="*/ 11049000 h 11049000"/>
              <a:gd name="connsiteX3" fmla="*/ 0 w 10172699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72699" h="11049000">
                <a:moveTo>
                  <a:pt x="0" y="0"/>
                </a:moveTo>
                <a:lnTo>
                  <a:pt x="10172699" y="0"/>
                </a:lnTo>
                <a:lnTo>
                  <a:pt x="10172699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A70CBB4C-B5B4-4660-817C-385F23628B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647700"/>
            <a:ext cx="5314258" cy="5524500"/>
          </a:xfrm>
          <a:custGeom>
            <a:avLst/>
            <a:gdLst>
              <a:gd name="connsiteX0" fmla="*/ 0 w 10858500"/>
              <a:gd name="connsiteY0" fmla="*/ 0 h 11049000"/>
              <a:gd name="connsiteX1" fmla="*/ 10858500 w 10858500"/>
              <a:gd name="connsiteY1" fmla="*/ 0 h 11049000"/>
              <a:gd name="connsiteX2" fmla="*/ 10858500 w 10858500"/>
              <a:gd name="connsiteY2" fmla="*/ 11049000 h 11049000"/>
              <a:gd name="connsiteX3" fmla="*/ 0 w 1085850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58500" h="11049000">
                <a:moveTo>
                  <a:pt x="0" y="0"/>
                </a:moveTo>
                <a:lnTo>
                  <a:pt x="10858500" y="0"/>
                </a:lnTo>
                <a:lnTo>
                  <a:pt x="1085850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8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7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7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2E49EDA7-E0B3-44D6-ADA1-4C6DE88415F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3429762"/>
            <a:ext cx="3504744" cy="2743200"/>
          </a:xfrm>
          <a:custGeom>
            <a:avLst/>
            <a:gdLst>
              <a:gd name="connsiteX0" fmla="*/ 0 w 7010400"/>
              <a:gd name="connsiteY0" fmla="*/ 0 h 5486400"/>
              <a:gd name="connsiteX1" fmla="*/ 7010400 w 7010400"/>
              <a:gd name="connsiteY1" fmla="*/ 0 h 5486400"/>
              <a:gd name="connsiteX2" fmla="*/ 7010400 w 7010400"/>
              <a:gd name="connsiteY2" fmla="*/ 5486400 h 5486400"/>
              <a:gd name="connsiteX3" fmla="*/ 0 w 701040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10400" h="5486400">
                <a:moveTo>
                  <a:pt x="0" y="0"/>
                </a:moveTo>
                <a:lnTo>
                  <a:pt x="7010400" y="0"/>
                </a:lnTo>
                <a:lnTo>
                  <a:pt x="7010400" y="5486400"/>
                </a:lnTo>
                <a:lnTo>
                  <a:pt x="0" y="54864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D3A46C86-1D5D-4D5A-81D6-35065A5DB85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43628" y="685038"/>
            <a:ext cx="3504744" cy="2743200"/>
          </a:xfrm>
          <a:custGeom>
            <a:avLst/>
            <a:gdLst>
              <a:gd name="connsiteX0" fmla="*/ 0 w 7010400"/>
              <a:gd name="connsiteY0" fmla="*/ 0 h 5486400"/>
              <a:gd name="connsiteX1" fmla="*/ 7010400 w 7010400"/>
              <a:gd name="connsiteY1" fmla="*/ 0 h 5486400"/>
              <a:gd name="connsiteX2" fmla="*/ 7010400 w 7010400"/>
              <a:gd name="connsiteY2" fmla="*/ 5486400 h 5486400"/>
              <a:gd name="connsiteX3" fmla="*/ 0 w 701040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10400" h="5486400">
                <a:moveTo>
                  <a:pt x="0" y="0"/>
                </a:moveTo>
                <a:lnTo>
                  <a:pt x="7010400" y="0"/>
                </a:lnTo>
                <a:lnTo>
                  <a:pt x="7010400" y="5486400"/>
                </a:lnTo>
                <a:lnTo>
                  <a:pt x="0" y="54864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E7A46BF3-B94D-4FE7-864C-9D33C80DC7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75262" y="3429762"/>
            <a:ext cx="3504744" cy="2743200"/>
          </a:xfrm>
          <a:custGeom>
            <a:avLst/>
            <a:gdLst>
              <a:gd name="connsiteX0" fmla="*/ 0 w 7010400"/>
              <a:gd name="connsiteY0" fmla="*/ 0 h 5486400"/>
              <a:gd name="connsiteX1" fmla="*/ 7010400 w 7010400"/>
              <a:gd name="connsiteY1" fmla="*/ 0 h 5486400"/>
              <a:gd name="connsiteX2" fmla="*/ 7010400 w 7010400"/>
              <a:gd name="connsiteY2" fmla="*/ 5486400 h 5486400"/>
              <a:gd name="connsiteX3" fmla="*/ 0 w 701040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10400" h="5486400">
                <a:moveTo>
                  <a:pt x="0" y="0"/>
                </a:moveTo>
                <a:lnTo>
                  <a:pt x="7010400" y="0"/>
                </a:lnTo>
                <a:lnTo>
                  <a:pt x="7010400" y="5486400"/>
                </a:lnTo>
                <a:lnTo>
                  <a:pt x="0" y="54864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6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0244A630-990B-44C6-B5C2-E447990CE8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667131"/>
            <a:ext cx="3504744" cy="2762631"/>
          </a:xfrm>
          <a:custGeom>
            <a:avLst/>
            <a:gdLst>
              <a:gd name="connsiteX0" fmla="*/ 0 w 7010400"/>
              <a:gd name="connsiteY0" fmla="*/ 0 h 5525261"/>
              <a:gd name="connsiteX1" fmla="*/ 7010400 w 7010400"/>
              <a:gd name="connsiteY1" fmla="*/ 0 h 5525261"/>
              <a:gd name="connsiteX2" fmla="*/ 7010400 w 7010400"/>
              <a:gd name="connsiteY2" fmla="*/ 5525261 h 5525261"/>
              <a:gd name="connsiteX3" fmla="*/ 0 w 7010400"/>
              <a:gd name="connsiteY3" fmla="*/ 5525261 h 5525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10400" h="5525261">
                <a:moveTo>
                  <a:pt x="0" y="0"/>
                </a:moveTo>
                <a:lnTo>
                  <a:pt x="7010400" y="0"/>
                </a:lnTo>
                <a:lnTo>
                  <a:pt x="7010400" y="5525261"/>
                </a:lnTo>
                <a:lnTo>
                  <a:pt x="0" y="552526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937581DB-28D0-4142-B51E-CE474A5445B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1742" y="3429761"/>
            <a:ext cx="7123771" cy="2743200"/>
          </a:xfrm>
          <a:custGeom>
            <a:avLst/>
            <a:gdLst>
              <a:gd name="connsiteX0" fmla="*/ 0 w 14020799"/>
              <a:gd name="connsiteY0" fmla="*/ 0 h 5486400"/>
              <a:gd name="connsiteX1" fmla="*/ 14020799 w 14020799"/>
              <a:gd name="connsiteY1" fmla="*/ 0 h 5486400"/>
              <a:gd name="connsiteX2" fmla="*/ 14020799 w 14020799"/>
              <a:gd name="connsiteY2" fmla="*/ 5486400 h 5486400"/>
              <a:gd name="connsiteX3" fmla="*/ 0 w 14020799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20799" h="5486400">
                <a:moveTo>
                  <a:pt x="0" y="0"/>
                </a:moveTo>
                <a:lnTo>
                  <a:pt x="14020799" y="0"/>
                </a:lnTo>
                <a:lnTo>
                  <a:pt x="14020799" y="5486400"/>
                </a:lnTo>
                <a:lnTo>
                  <a:pt x="0" y="54864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1B605010-9C23-46F9-B058-970E7275A1D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05514" y="647700"/>
            <a:ext cx="3504744" cy="5525261"/>
          </a:xfrm>
          <a:custGeom>
            <a:avLst/>
            <a:gdLst>
              <a:gd name="connsiteX0" fmla="*/ 0 w 7010401"/>
              <a:gd name="connsiteY0" fmla="*/ 0 h 11050522"/>
              <a:gd name="connsiteX1" fmla="*/ 7010401 w 7010401"/>
              <a:gd name="connsiteY1" fmla="*/ 0 h 11050522"/>
              <a:gd name="connsiteX2" fmla="*/ 7010401 w 7010401"/>
              <a:gd name="connsiteY2" fmla="*/ 11050522 h 11050522"/>
              <a:gd name="connsiteX3" fmla="*/ 0 w 7010401"/>
              <a:gd name="connsiteY3" fmla="*/ 11050522 h 11050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10401" h="11050522">
                <a:moveTo>
                  <a:pt x="0" y="0"/>
                </a:moveTo>
                <a:lnTo>
                  <a:pt x="7010401" y="0"/>
                </a:lnTo>
                <a:lnTo>
                  <a:pt x="7010401" y="11050522"/>
                </a:lnTo>
                <a:lnTo>
                  <a:pt x="0" y="11050522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>
              <a:defRPr lang="en-US" sz="1200"/>
            </a:lvl1pPr>
          </a:lstStyle>
          <a:p>
            <a:pPr marL="0" lvl="0" indent="0" algn="ctr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4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C0609E7-B21A-44A3-8DFD-8D2964CD8535}"/>
              </a:ext>
            </a:extLst>
          </p:cNvPr>
          <p:cNvSpPr txBox="1"/>
          <p:nvPr/>
        </p:nvSpPr>
        <p:spPr>
          <a:xfrm rot="16200000">
            <a:off x="10866818" y="2927923"/>
            <a:ext cx="1869423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l"/>
            <a:r>
              <a:rPr lang="tr-TR" sz="1000" b="1" dirty="0">
                <a:solidFill>
                  <a:schemeClr val="tx1"/>
                </a:solidFill>
                <a:latin typeface="CamberW04-Medium" panose="01000000000000000000" pitchFamily="2" charset="-94"/>
              </a:rPr>
              <a:t>Yükseköğretim Kalite Kurulu</a:t>
            </a:r>
            <a:endParaRPr lang="en-US" sz="1000" dirty="0">
              <a:solidFill>
                <a:schemeClr val="tx1"/>
              </a:solidFill>
              <a:latin typeface="CamberW04-Regular" panose="01000000000000000000" pitchFamily="2" charset="-94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C360901-01AD-4430-8498-AB1A082771C1}"/>
              </a:ext>
            </a:extLst>
          </p:cNvPr>
          <p:cNvSpPr/>
          <p:nvPr/>
        </p:nvSpPr>
        <p:spPr>
          <a:xfrm>
            <a:off x="364772" y="369582"/>
            <a:ext cx="51405" cy="51412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CamberW04-Regular" panose="01000000000000000000" pitchFamily="2" charset="-94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1BF17D6-2B7C-4C41-8849-23DB4B7E1C12}"/>
              </a:ext>
            </a:extLst>
          </p:cNvPr>
          <p:cNvSpPr/>
          <p:nvPr/>
        </p:nvSpPr>
        <p:spPr>
          <a:xfrm>
            <a:off x="364772" y="518410"/>
            <a:ext cx="51405" cy="51412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CamberW04-Regular" panose="01000000000000000000" pitchFamily="2" charset="-94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A9D41FB-1A1C-4F29-8C1E-719377825060}"/>
              </a:ext>
            </a:extLst>
          </p:cNvPr>
          <p:cNvSpPr/>
          <p:nvPr/>
        </p:nvSpPr>
        <p:spPr>
          <a:xfrm>
            <a:off x="364772" y="667238"/>
            <a:ext cx="51405" cy="51412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CamberW04-Regular" panose="01000000000000000000" pitchFamily="2" charset="-94"/>
            </a:endParaRPr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9A9AFC40-C19C-466C-9791-7DEB2FEE23C0}"/>
              </a:ext>
            </a:extLst>
          </p:cNvPr>
          <p:cNvSpPr txBox="1">
            <a:spLocks/>
          </p:cNvSpPr>
          <p:nvPr/>
        </p:nvSpPr>
        <p:spPr>
          <a:xfrm>
            <a:off x="11702935" y="4438872"/>
            <a:ext cx="162261" cy="291381"/>
          </a:xfrm>
          <a:prstGeom prst="rect">
            <a:avLst/>
          </a:prstGeom>
        </p:spPr>
        <p:txBody>
          <a:bodyPr vert="horz" wrap="none" lIns="60952" tIns="30476" rIns="60952" bIns="30476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200" b="1" smtClean="0">
                <a:solidFill>
                  <a:schemeClr val="tx1">
                    <a:lumMod val="90000"/>
                    <a:lumOff val="10000"/>
                  </a:schemeClr>
                </a:solidFill>
                <a:latin typeface="CamberW04-Medium" panose="01000000000000000000" pitchFamily="2" charset="-94"/>
              </a:rPr>
              <a:pPr algn="ctr"/>
              <a:t>‹#›</a:t>
            </a:fld>
            <a:endParaRPr lang="en-US" sz="700" b="1" dirty="0">
              <a:solidFill>
                <a:schemeClr val="tx1">
                  <a:lumMod val="90000"/>
                  <a:lumOff val="10000"/>
                </a:schemeClr>
              </a:solidFill>
              <a:latin typeface="CamberW04-Medium" panose="01000000000000000000" pitchFamily="2" charset="-94"/>
            </a:endParaRPr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791E91F6-5A63-4B30-A4F1-3FC35EF58230}"/>
              </a:ext>
            </a:extLst>
          </p:cNvPr>
          <p:cNvSpPr/>
          <p:nvPr userDrawn="1"/>
        </p:nvSpPr>
        <p:spPr>
          <a:xfrm>
            <a:off x="166406" y="5849224"/>
            <a:ext cx="389850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25000"/>
                    <a:lumOff val="75000"/>
                  </a:schemeClr>
                </a:solidFill>
                <a:latin typeface="Designball-Social-01" pitchFamily="2" charset="0"/>
              </a:rPr>
              <a:t>U</a:t>
            </a:r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65D40FA6-D95B-4747-A6D1-5F0D2E6D6799}"/>
              </a:ext>
            </a:extLst>
          </p:cNvPr>
          <p:cNvSpPr/>
          <p:nvPr userDrawn="1"/>
        </p:nvSpPr>
        <p:spPr>
          <a:xfrm>
            <a:off x="166407" y="5530768"/>
            <a:ext cx="389850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solidFill>
                  <a:schemeClr val="tx1">
                    <a:lumMod val="25000"/>
                    <a:lumOff val="75000"/>
                  </a:schemeClr>
                </a:solidFill>
                <a:latin typeface="Designball-Social-01" pitchFamily="2" charset="0"/>
              </a:rPr>
              <a:t>C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71627B6B-EBFB-4098-8AE8-4464E156DFAB}"/>
              </a:ext>
            </a:extLst>
          </p:cNvPr>
          <p:cNvSpPr/>
          <p:nvPr userDrawn="1"/>
        </p:nvSpPr>
        <p:spPr>
          <a:xfrm>
            <a:off x="151953" y="6167680"/>
            <a:ext cx="389850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25000"/>
                    <a:lumOff val="75000"/>
                  </a:schemeClr>
                </a:solidFill>
                <a:latin typeface="Designball-Social-01" pitchFamily="2" charset="0"/>
              </a:rPr>
              <a:t>c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F108B308-2AFF-4B8D-8B33-87A30470670D}"/>
              </a:ext>
            </a:extLst>
          </p:cNvPr>
          <p:cNvSpPr/>
          <p:nvPr userDrawn="1"/>
        </p:nvSpPr>
        <p:spPr>
          <a:xfrm>
            <a:off x="166406" y="5225346"/>
            <a:ext cx="389850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25000"/>
                    <a:lumOff val="75000"/>
                  </a:schemeClr>
                </a:solidFill>
                <a:latin typeface="Designball-Social-01" pitchFamily="2" charset="0"/>
              </a:rPr>
              <a:t>H</a:t>
            </a: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BF306519-18BB-407F-AE9E-25095F1390F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33262" y="3123399"/>
            <a:ext cx="1447473" cy="43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96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</p:sldLayoutIdLst>
  <p:txStyles>
    <p:titleStyle>
      <a:lvl1pPr algn="l" defTabSz="914217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54" indent="-228554" algn="l" defTabSz="91421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663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71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80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89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97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06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14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23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1">
          <p15:clr>
            <a:srgbClr val="F26B43"/>
          </p15:clr>
        </p15:guide>
        <p15:guide id="3" orient="horz" pos="816">
          <p15:clr>
            <a:srgbClr val="F26B43"/>
          </p15:clr>
        </p15:guide>
        <p15:guide id="4" orient="horz" pos="7776">
          <p15:clr>
            <a:srgbClr val="F26B43"/>
          </p15:clr>
        </p15:guide>
        <p15:guide id="5" pos="14377">
          <p15:clr>
            <a:srgbClr val="F26B43"/>
          </p15:clr>
        </p15:guide>
        <p15:guide id="6" pos="98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454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C1B92F1-9B3B-4C6D-9CD5-E8F3F7C11F4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75701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tr-TR" dirty="0">
                <a:latin typeface="Corbel" panose="020B0503020204020204" pitchFamily="34" charset="0"/>
              </a:rPr>
              <a:t>KİDR Geri Bildirimleri –</a:t>
            </a:r>
            <a:r>
              <a:rPr lang="tr-TR" sz="3600" dirty="0">
                <a:latin typeface="Corbel" panose="020B0503020204020204" pitchFamily="34" charset="0"/>
              </a:rPr>
              <a:t> 2022 Durum Raporu</a:t>
            </a:r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E32620-F999-4FB9-B765-B08C715D6B7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24448" y="1835674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tr-TR" dirty="0" err="1">
                <a:latin typeface="Corbel" panose="020B0503020204020204" pitchFamily="34" charset="0"/>
              </a:rPr>
              <a:t>KAP’a</a:t>
            </a:r>
            <a:r>
              <a:rPr lang="tr-TR" dirty="0">
                <a:latin typeface="Corbel" panose="020B0503020204020204" pitchFamily="34" charset="0"/>
              </a:rPr>
              <a:t> başvuran kurumların </a:t>
            </a:r>
            <a:r>
              <a:rPr lang="tr-TR" dirty="0" err="1">
                <a:latin typeface="Corbel" panose="020B0503020204020204" pitchFamily="34" charset="0"/>
              </a:rPr>
              <a:t>KİDR’leri</a:t>
            </a:r>
            <a:r>
              <a:rPr lang="tr-TR" dirty="0">
                <a:latin typeface="Corbel" panose="020B0503020204020204" pitchFamily="34" charset="0"/>
              </a:rPr>
              <a:t> YÖKAK uzmanları tarafından KİDR Geri Bildirim Formu aracılığıyla değerlendirilmektedir.</a:t>
            </a:r>
          </a:p>
          <a:p>
            <a:r>
              <a:rPr lang="tr-TR" dirty="0">
                <a:latin typeface="Corbel" panose="020B0503020204020204" pitchFamily="34" charset="0"/>
              </a:rPr>
              <a:t>Değerlendirme yapılırken;</a:t>
            </a:r>
          </a:p>
          <a:p>
            <a:pPr lvl="1"/>
            <a:r>
              <a:rPr lang="tr-TR" dirty="0">
                <a:latin typeface="Corbel" panose="020B0503020204020204" pitchFamily="34" charset="0"/>
              </a:rPr>
              <a:t>İç değerlendirme çalışmaları ve rapora paydaş katılımının etkililiğine, </a:t>
            </a:r>
          </a:p>
          <a:p>
            <a:pPr lvl="1"/>
            <a:r>
              <a:rPr lang="tr-TR" dirty="0">
                <a:latin typeface="Corbel" panose="020B0503020204020204" pitchFamily="34" charset="0"/>
              </a:rPr>
              <a:t>Kalite komisyonu çalışmalarının kapsayıcılık, yaygınlık, açıklık ve katılımcılığa, </a:t>
            </a:r>
          </a:p>
          <a:p>
            <a:pPr lvl="1"/>
            <a:r>
              <a:rPr lang="tr-TR" dirty="0">
                <a:latin typeface="Corbel" panose="020B0503020204020204" pitchFamily="34" charset="0"/>
              </a:rPr>
              <a:t>Kurum iç değerlendirme süreçlerinin nesnelliği ve kanıta </a:t>
            </a:r>
            <a:r>
              <a:rPr lang="tr-TR" dirty="0" err="1">
                <a:latin typeface="Corbel" panose="020B0503020204020204" pitchFamily="34" charset="0"/>
              </a:rPr>
              <a:t>dayalılığına</a:t>
            </a:r>
            <a:r>
              <a:rPr lang="tr-TR" dirty="0">
                <a:latin typeface="Corbel" panose="020B0503020204020204" pitchFamily="34" charset="0"/>
              </a:rPr>
              <a:t> (açıklama – kanıt – olgunluk düzeyi tutarlılığı), </a:t>
            </a:r>
          </a:p>
          <a:p>
            <a:pPr lvl="1"/>
            <a:r>
              <a:rPr lang="tr-TR" dirty="0">
                <a:latin typeface="Corbel" panose="020B0503020204020204" pitchFamily="34" charset="0"/>
              </a:rPr>
              <a:t>İyileştirme çalışmalarının yeterliliğine</a:t>
            </a:r>
          </a:p>
          <a:p>
            <a:pPr marL="457109" lvl="1" indent="0">
              <a:buNone/>
            </a:pPr>
            <a:r>
              <a:rPr lang="tr-TR" dirty="0">
                <a:latin typeface="Corbel" panose="020B0503020204020204" pitchFamily="34" charset="0"/>
              </a:rPr>
              <a:t>bakılmaktadır.</a:t>
            </a:r>
          </a:p>
        </p:txBody>
      </p:sp>
    </p:spTree>
    <p:extLst>
      <p:ext uri="{BB962C8B-B14F-4D97-AF65-F5344CB8AC3E}">
        <p14:creationId xmlns:p14="http://schemas.microsoft.com/office/powerpoint/2010/main" val="3052510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50CD89-71E1-4C64-8E37-4C495470CB3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736914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tr-TR" dirty="0" err="1">
                <a:latin typeface="Corbel" panose="020B0503020204020204" pitchFamily="34" charset="0"/>
              </a:rPr>
              <a:t>KİDR’lerde</a:t>
            </a:r>
            <a:r>
              <a:rPr lang="tr-TR" dirty="0">
                <a:latin typeface="Corbel" panose="020B0503020204020204" pitchFamily="34" charset="0"/>
              </a:rPr>
              <a:t> sık karşılaşılan problemler </a:t>
            </a:r>
            <a:r>
              <a:rPr lang="tr-TR" sz="3600" dirty="0">
                <a:latin typeface="Corbel" panose="020B0503020204020204" pitchFamily="34" charset="0"/>
              </a:rPr>
              <a:t>– 2022 Durum Raporu</a:t>
            </a:r>
            <a:endParaRPr lang="tr-TR" dirty="0">
              <a:latin typeface="Corbel" panose="020B0503020204020204" pitchFamily="34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566F54D6-90B0-4A89-9EF7-CA317286F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0724" y="2062477"/>
            <a:ext cx="9039225" cy="436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271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4E2531-BC22-455E-B049-F13C3C0A952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50976" y="1014540"/>
            <a:ext cx="10515600" cy="523557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tr-TR" dirty="0" err="1">
                <a:latin typeface="Corbel" panose="020B0503020204020204" pitchFamily="34" charset="0"/>
              </a:rPr>
              <a:t>KİDR’lerde</a:t>
            </a:r>
            <a:r>
              <a:rPr lang="tr-TR" dirty="0">
                <a:latin typeface="Corbel" panose="020B0503020204020204" pitchFamily="34" charset="0"/>
              </a:rPr>
              <a:t> karşılaşılan en yaygın problemin 4 olgunluk düzeyi tercihinden kaynaklandığı görülmektedir. </a:t>
            </a:r>
          </a:p>
          <a:p>
            <a:r>
              <a:rPr lang="tr-TR" dirty="0">
                <a:latin typeface="Corbel" panose="020B0503020204020204" pitchFamily="34" charset="0"/>
              </a:rPr>
              <a:t>Özellikle bazı temel hususları göz önünde bulundurulmalı ve kanıtlarla desteklenmeli: </a:t>
            </a:r>
          </a:p>
          <a:p>
            <a:pPr lvl="1"/>
            <a:r>
              <a:rPr lang="tr-TR" dirty="0">
                <a:latin typeface="Corbel" panose="020B0503020204020204" pitchFamily="34" charset="0"/>
              </a:rPr>
              <a:t>3 olgunluk seviyesi tamamlanmış olması, bir diğer deyişle alt ölçüt uygulamalarının kurum geneline yayılmış olması, </a:t>
            </a:r>
          </a:p>
          <a:p>
            <a:pPr lvl="1"/>
            <a:r>
              <a:rPr lang="tr-TR" dirty="0">
                <a:latin typeface="Corbel" panose="020B0503020204020204" pitchFamily="34" charset="0"/>
              </a:rPr>
              <a:t>Sistematik izleme ve değerlendirmelerin yapılması, sonuçların analiz edildiği ve paydaşlarla birlikte değerlendirildiğinin kanıtlarının (analiz raporları, kullanılan anket soruları, sonuçları vb.) sunulması, </a:t>
            </a:r>
          </a:p>
          <a:p>
            <a:pPr lvl="1"/>
            <a:r>
              <a:rPr lang="tr-TR" dirty="0">
                <a:latin typeface="Corbel" panose="020B0503020204020204" pitchFamily="34" charset="0"/>
              </a:rPr>
              <a:t>Alt ölçüt kapsamındaki uygulamalarda iyileştirmelerin yapılmış olması ve kanıtlarının sunulması, </a:t>
            </a:r>
          </a:p>
          <a:p>
            <a:pPr lvl="1"/>
            <a:r>
              <a:rPr lang="tr-TR" dirty="0">
                <a:latin typeface="Corbel" panose="020B0503020204020204" pitchFamily="34" charset="0"/>
              </a:rPr>
              <a:t>Paydaş görüşlerinin karar alma mekanizmalarına yansıtılması.</a:t>
            </a:r>
          </a:p>
        </p:txBody>
      </p:sp>
    </p:spTree>
    <p:extLst>
      <p:ext uri="{BB962C8B-B14F-4D97-AF65-F5344CB8AC3E}">
        <p14:creationId xmlns:p14="http://schemas.microsoft.com/office/powerpoint/2010/main" val="1562065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274D3B-E92D-41D2-AB18-57EA6E588E8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50976" y="1142873"/>
            <a:ext cx="10515600" cy="5189538"/>
          </a:xfrm>
          <a:prstGeom prst="rect">
            <a:avLst/>
          </a:prstGeom>
        </p:spPr>
        <p:txBody>
          <a:bodyPr/>
          <a:lstStyle/>
          <a:p>
            <a:r>
              <a:rPr lang="tr-TR" dirty="0">
                <a:latin typeface="Corbel" panose="020B0503020204020204" pitchFamily="34" charset="0"/>
              </a:rPr>
              <a:t>Raporlarda genel olarak 4 olgunluk düzeyinin belirlenmesine karşın, bu olgunluk düzeyini sağlayacak kapsayıcı açıklamalara yer verilmemesi, </a:t>
            </a:r>
          </a:p>
          <a:p>
            <a:r>
              <a:rPr lang="tr-TR" dirty="0">
                <a:latin typeface="Corbel" panose="020B0503020204020204" pitchFamily="34" charset="0"/>
              </a:rPr>
              <a:t>5 olgunluk düzeyinin seçiminde, kurumlar tarafından ilgili alt ölçüte ilişkin örnek uygulamanın/uygulamaların PUKÖ çevrimi kapsamında değerlendiril(e)memesi ve sürdürülebilirliğinin (birden fazla çevrim) kanıtlanamaması,</a:t>
            </a:r>
          </a:p>
          <a:p>
            <a:pPr marL="0" indent="0">
              <a:buNone/>
            </a:pPr>
            <a:endParaRPr lang="tr-TR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tr-TR" dirty="0">
                <a:latin typeface="Corbel" panose="020B0503020204020204" pitchFamily="34" charset="0"/>
              </a:rPr>
              <a:t>gibi sebepler de KİDR geri bildirimlerinde olgunluk düzeylerinin daha düşük olmasının diğer nedenleri olarak sıralanabilmektedir.</a:t>
            </a:r>
          </a:p>
        </p:txBody>
      </p:sp>
    </p:spTree>
    <p:extLst>
      <p:ext uri="{BB962C8B-B14F-4D97-AF65-F5344CB8AC3E}">
        <p14:creationId xmlns:p14="http://schemas.microsoft.com/office/powerpoint/2010/main" val="2302160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5C9C3D6-5F67-4AFB-96CB-EA57C95B837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762000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tr-TR" dirty="0">
                <a:latin typeface="Corbel" panose="020B0503020204020204" pitchFamily="34" charset="0"/>
              </a:rPr>
              <a:t>KİDR Puanları</a:t>
            </a: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EED158F2-2359-4058-9707-ECDC9DC40BA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585912" y="1877251"/>
            <a:ext cx="9020175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398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B2578809-DFC5-4F9F-AA49-FD13E1EE323B}"/>
              </a:ext>
            </a:extLst>
          </p:cNvPr>
          <p:cNvSpPr/>
          <p:nvPr/>
        </p:nvSpPr>
        <p:spPr>
          <a:xfrm>
            <a:off x="7332429" y="4075465"/>
            <a:ext cx="173184" cy="12332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8554">
              <a:defRPr/>
            </a:pPr>
            <a:endParaRPr lang="en-US" sz="900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F05A2E9-E1AE-450E-AC8E-AD3E97931063}"/>
              </a:ext>
            </a:extLst>
          </p:cNvPr>
          <p:cNvSpPr/>
          <p:nvPr/>
        </p:nvSpPr>
        <p:spPr>
          <a:xfrm>
            <a:off x="7516097" y="3853328"/>
            <a:ext cx="128993" cy="14554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8554">
              <a:defRPr/>
            </a:pPr>
            <a:endParaRPr lang="en-US" sz="900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02E7957-AB56-4B79-A78E-46DF13335072}"/>
              </a:ext>
            </a:extLst>
          </p:cNvPr>
          <p:cNvSpPr/>
          <p:nvPr/>
        </p:nvSpPr>
        <p:spPr>
          <a:xfrm>
            <a:off x="10179295" y="4075465"/>
            <a:ext cx="166380" cy="123329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8554">
              <a:defRPr/>
            </a:pPr>
            <a:endParaRPr lang="en-US" sz="900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F22E20B-F1A8-4392-BA50-6441796C258D}"/>
              </a:ext>
            </a:extLst>
          </p:cNvPr>
          <p:cNvSpPr/>
          <p:nvPr/>
        </p:nvSpPr>
        <p:spPr>
          <a:xfrm>
            <a:off x="10362964" y="3853327"/>
            <a:ext cx="155897" cy="14554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8554">
              <a:defRPr/>
            </a:pPr>
            <a:endParaRPr lang="en-US" sz="900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A178E82-FB59-4D2E-864D-B34E5176F935}"/>
              </a:ext>
            </a:extLst>
          </p:cNvPr>
          <p:cNvSpPr/>
          <p:nvPr/>
        </p:nvSpPr>
        <p:spPr>
          <a:xfrm>
            <a:off x="4485560" y="4075465"/>
            <a:ext cx="190475" cy="12332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8554">
              <a:defRPr/>
            </a:pPr>
            <a:endParaRPr lang="en-US" sz="900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4CDF4E7-FF5A-4999-AC83-DB0FCDFC9440}"/>
              </a:ext>
            </a:extLst>
          </p:cNvPr>
          <p:cNvSpPr/>
          <p:nvPr/>
        </p:nvSpPr>
        <p:spPr>
          <a:xfrm>
            <a:off x="4669231" y="3853328"/>
            <a:ext cx="146282" cy="14554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8554">
              <a:defRPr/>
            </a:pPr>
            <a:endParaRPr lang="en-US" sz="900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0EC745-6699-4B34-A145-C7586A87B49E}"/>
              </a:ext>
            </a:extLst>
          </p:cNvPr>
          <p:cNvSpPr/>
          <p:nvPr/>
        </p:nvSpPr>
        <p:spPr>
          <a:xfrm>
            <a:off x="1638693" y="4075465"/>
            <a:ext cx="169531" cy="1233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8554">
              <a:defRPr/>
            </a:pPr>
            <a:endParaRPr lang="en-US" sz="900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F5F5D78-F5F5-4AB7-BA39-8604F539418C}"/>
              </a:ext>
            </a:extLst>
          </p:cNvPr>
          <p:cNvSpPr/>
          <p:nvPr/>
        </p:nvSpPr>
        <p:spPr>
          <a:xfrm>
            <a:off x="1822364" y="3866101"/>
            <a:ext cx="189392" cy="14426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8554">
              <a:defRPr/>
            </a:pPr>
            <a:endParaRPr lang="en-US" sz="900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D9D6F22-3BF2-4BF7-800C-9A443E13466B}"/>
              </a:ext>
            </a:extLst>
          </p:cNvPr>
          <p:cNvSpPr txBox="1"/>
          <p:nvPr/>
        </p:nvSpPr>
        <p:spPr>
          <a:xfrm>
            <a:off x="2511316" y="638569"/>
            <a:ext cx="7169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554">
              <a:defRPr/>
            </a:pPr>
            <a:r>
              <a:rPr lang="tr-TR" sz="3600" b="1" dirty="0">
                <a:solidFill>
                  <a:schemeClr val="accent6"/>
                </a:solidFill>
                <a:latin typeface="Corbel" panose="020B0503020204020204" pitchFamily="34" charset="0"/>
              </a:rPr>
              <a:t>YÖKAK 2024 Takvimi</a:t>
            </a:r>
            <a:endParaRPr lang="en-US" sz="3600" b="1" dirty="0">
              <a:solidFill>
                <a:schemeClr val="accent6"/>
              </a:solidFill>
              <a:latin typeface="Corbel" panose="020B0503020204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2F91C04-C77B-4021-B819-8C6DE61A88C2}"/>
              </a:ext>
            </a:extLst>
          </p:cNvPr>
          <p:cNvGrpSpPr/>
          <p:nvPr/>
        </p:nvGrpSpPr>
        <p:grpSpPr>
          <a:xfrm>
            <a:off x="9067810" y="4504219"/>
            <a:ext cx="2596982" cy="2739217"/>
            <a:chOff x="8736553" y="3611344"/>
            <a:chExt cx="6914068" cy="7292746"/>
          </a:xfrm>
        </p:grpSpPr>
        <p:sp>
          <p:nvSpPr>
            <p:cNvPr id="21" name="One">
              <a:extLst>
                <a:ext uri="{FF2B5EF4-FFF2-40B4-BE49-F238E27FC236}">
                  <a16:creationId xmlns:a16="http://schemas.microsoft.com/office/drawing/2014/main" id="{7B247589-65BD-4E79-87D0-2308233682EC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22" name="Two">
              <a:extLst>
                <a:ext uri="{FF2B5EF4-FFF2-40B4-BE49-F238E27FC236}">
                  <a16:creationId xmlns:a16="http://schemas.microsoft.com/office/drawing/2014/main" id="{E9D6AD3B-4735-431F-AFE1-F782431BA90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4">
                    <a:lumMod val="75000"/>
                  </a:schemeClr>
                </a:gs>
                <a:gs pos="0">
                  <a:schemeClr val="accent4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23" name="Three">
              <a:extLst>
                <a:ext uri="{FF2B5EF4-FFF2-40B4-BE49-F238E27FC236}">
                  <a16:creationId xmlns:a16="http://schemas.microsoft.com/office/drawing/2014/main" id="{4710BC5D-E705-4AC5-B38A-0054AD155CC9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4">
                    <a:lumMod val="75000"/>
                  </a:schemeClr>
                </a:gs>
                <a:gs pos="19000">
                  <a:schemeClr val="accent4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24" name="Four">
              <a:extLst>
                <a:ext uri="{FF2B5EF4-FFF2-40B4-BE49-F238E27FC236}">
                  <a16:creationId xmlns:a16="http://schemas.microsoft.com/office/drawing/2014/main" id="{A8430AB1-D76B-47D2-9657-3CDB53768556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9000">
                  <a:schemeClr val="accent4">
                    <a:alpha val="0"/>
                    <a:lumMod val="60000"/>
                    <a:lumOff val="4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185937D-4FCD-4669-85C1-201844D3B0DA}"/>
              </a:ext>
            </a:extLst>
          </p:cNvPr>
          <p:cNvSpPr txBox="1"/>
          <p:nvPr/>
        </p:nvSpPr>
        <p:spPr>
          <a:xfrm>
            <a:off x="9470923" y="5265433"/>
            <a:ext cx="1733167" cy="76944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44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İzleme</a:t>
            </a:r>
            <a:endParaRPr lang="en-US" sz="4400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8A6974-1022-4C61-A690-F19044199640}"/>
              </a:ext>
            </a:extLst>
          </p:cNvPr>
          <p:cNvSpPr txBox="1"/>
          <p:nvPr/>
        </p:nvSpPr>
        <p:spPr>
          <a:xfrm>
            <a:off x="9644333" y="3225162"/>
            <a:ext cx="1369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554">
              <a:defRPr/>
            </a:pPr>
            <a:r>
              <a:rPr lang="tr-TR" sz="1400" b="1" dirty="0">
                <a:latin typeface="Corbel" panose="020B0503020204020204" pitchFamily="34" charset="0"/>
              </a:rPr>
              <a:t>İzleme Programı</a:t>
            </a:r>
            <a:endParaRPr lang="en-US" sz="900" dirty="0">
              <a:latin typeface="Corbel" panose="020B0503020204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11B744-C656-4FDB-A0E5-BE8618877722}"/>
              </a:ext>
            </a:extLst>
          </p:cNvPr>
          <p:cNvGrpSpPr/>
          <p:nvPr/>
        </p:nvGrpSpPr>
        <p:grpSpPr>
          <a:xfrm>
            <a:off x="6220944" y="4504219"/>
            <a:ext cx="2596982" cy="2739217"/>
            <a:chOff x="8736553" y="3611344"/>
            <a:chExt cx="6914068" cy="7292746"/>
          </a:xfrm>
        </p:grpSpPr>
        <p:sp>
          <p:nvSpPr>
            <p:cNvPr id="11" name="One">
              <a:extLst>
                <a:ext uri="{FF2B5EF4-FFF2-40B4-BE49-F238E27FC236}">
                  <a16:creationId xmlns:a16="http://schemas.microsoft.com/office/drawing/2014/main" id="{D6EEEFA4-5A1D-4105-8987-99B645CE29A2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2" name="Two">
              <a:extLst>
                <a:ext uri="{FF2B5EF4-FFF2-40B4-BE49-F238E27FC236}">
                  <a16:creationId xmlns:a16="http://schemas.microsoft.com/office/drawing/2014/main" id="{1AF357B1-E56A-4343-A83A-EE4B4B5F04B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3">
                    <a:lumMod val="75000"/>
                  </a:schemeClr>
                </a:gs>
                <a:gs pos="0">
                  <a:schemeClr val="accent3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3" name="Three">
              <a:extLst>
                <a:ext uri="{FF2B5EF4-FFF2-40B4-BE49-F238E27FC236}">
                  <a16:creationId xmlns:a16="http://schemas.microsoft.com/office/drawing/2014/main" id="{F961DF3B-8465-4B1A-A3C1-F76B4810237E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3">
                    <a:lumMod val="75000"/>
                  </a:schemeClr>
                </a:gs>
                <a:gs pos="19000">
                  <a:schemeClr val="accent3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4" name="Four">
              <a:extLst>
                <a:ext uri="{FF2B5EF4-FFF2-40B4-BE49-F238E27FC236}">
                  <a16:creationId xmlns:a16="http://schemas.microsoft.com/office/drawing/2014/main" id="{1F058FB8-D11E-4ADC-B6B9-88594A3FE7DF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3">
                    <a:lumMod val="60000"/>
                    <a:lumOff val="40000"/>
                  </a:schemeClr>
                </a:gs>
                <a:gs pos="9000">
                  <a:schemeClr val="accent3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3E6854D1-BB31-4026-92D0-C1BF749916C1}"/>
              </a:ext>
            </a:extLst>
          </p:cNvPr>
          <p:cNvSpPr txBox="1"/>
          <p:nvPr/>
        </p:nvSpPr>
        <p:spPr>
          <a:xfrm>
            <a:off x="6527073" y="5176744"/>
            <a:ext cx="1927130" cy="9233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54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KDDP</a:t>
            </a:r>
            <a:endParaRPr lang="en-US" sz="9948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E0B9845-17DE-431D-A043-2067AD077817}"/>
              </a:ext>
            </a:extLst>
          </p:cNvPr>
          <p:cNvSpPr txBox="1"/>
          <p:nvPr/>
        </p:nvSpPr>
        <p:spPr>
          <a:xfrm>
            <a:off x="6765357" y="3114663"/>
            <a:ext cx="14406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554">
              <a:defRPr/>
            </a:pPr>
            <a:r>
              <a:rPr lang="tr-TR" sz="1400" b="1" dirty="0">
                <a:latin typeface="Corbel" panose="020B0503020204020204" pitchFamily="34" charset="0"/>
              </a:rPr>
              <a:t>Kurumsal Dış Değerlendirme Programı</a:t>
            </a:r>
            <a:endParaRPr lang="en-US" sz="900" dirty="0">
              <a:latin typeface="Corbel" panose="020B0503020204020204" pitchFamily="34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B27F36A-6DA4-44B5-B5B7-B1618619B6A4}"/>
              </a:ext>
            </a:extLst>
          </p:cNvPr>
          <p:cNvGrpSpPr/>
          <p:nvPr/>
        </p:nvGrpSpPr>
        <p:grpSpPr>
          <a:xfrm>
            <a:off x="3374076" y="4504219"/>
            <a:ext cx="2596982" cy="2739217"/>
            <a:chOff x="8736553" y="3611344"/>
            <a:chExt cx="6914068" cy="7292746"/>
          </a:xfrm>
        </p:grpSpPr>
        <p:sp>
          <p:nvSpPr>
            <p:cNvPr id="44" name="One">
              <a:extLst>
                <a:ext uri="{FF2B5EF4-FFF2-40B4-BE49-F238E27FC236}">
                  <a16:creationId xmlns:a16="http://schemas.microsoft.com/office/drawing/2014/main" id="{F59E1B68-2823-4EC3-A15F-F91231E45AB1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49" name="Two">
              <a:extLst>
                <a:ext uri="{FF2B5EF4-FFF2-40B4-BE49-F238E27FC236}">
                  <a16:creationId xmlns:a16="http://schemas.microsoft.com/office/drawing/2014/main" id="{3DEE96C5-3F45-49E0-AEC2-29D707BFFC0A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1">
                    <a:lumMod val="75000"/>
                  </a:schemeClr>
                </a:gs>
                <a:gs pos="0">
                  <a:schemeClr val="accent1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51" name="Three">
              <a:extLst>
                <a:ext uri="{FF2B5EF4-FFF2-40B4-BE49-F238E27FC236}">
                  <a16:creationId xmlns:a16="http://schemas.microsoft.com/office/drawing/2014/main" id="{BD71A2E6-8CC0-4F42-92E0-392C10064E41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1">
                    <a:lumMod val="75000"/>
                  </a:schemeClr>
                </a:gs>
                <a:gs pos="19000">
                  <a:schemeClr val="accent1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52" name="Four">
              <a:extLst>
                <a:ext uri="{FF2B5EF4-FFF2-40B4-BE49-F238E27FC236}">
                  <a16:creationId xmlns:a16="http://schemas.microsoft.com/office/drawing/2014/main" id="{CA22313E-222C-4AF0-8CB7-137F5300DBE1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1">
                    <a:lumMod val="60000"/>
                    <a:lumOff val="40000"/>
                  </a:schemeClr>
                </a:gs>
                <a:gs pos="9000">
                  <a:schemeClr val="accent1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4B2C3A5C-5F7B-48B5-8223-2598F36BDB68}"/>
              </a:ext>
            </a:extLst>
          </p:cNvPr>
          <p:cNvSpPr txBox="1"/>
          <p:nvPr/>
        </p:nvSpPr>
        <p:spPr>
          <a:xfrm>
            <a:off x="3677587" y="5092992"/>
            <a:ext cx="1917513" cy="120032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72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ADP</a:t>
            </a:r>
            <a:endParaRPr lang="en-US" sz="7200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53BB1A8-FEC9-4194-B93A-E70FE03FB3DE}"/>
              </a:ext>
            </a:extLst>
          </p:cNvPr>
          <p:cNvSpPr txBox="1"/>
          <p:nvPr/>
        </p:nvSpPr>
        <p:spPr>
          <a:xfrm>
            <a:off x="3892313" y="3114664"/>
            <a:ext cx="14880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554">
              <a:defRPr/>
            </a:pPr>
            <a:r>
              <a:rPr lang="tr-TR" sz="1400" b="1" dirty="0">
                <a:latin typeface="Corbel" panose="020B0503020204020204" pitchFamily="34" charset="0"/>
              </a:rPr>
              <a:t>Ara Değerlendirme Programı</a:t>
            </a:r>
            <a:endParaRPr lang="en-US" sz="1400" b="1" dirty="0">
              <a:latin typeface="Corbel" panose="020B0503020204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552025-3B58-49DC-844D-4A399048ED4E}"/>
              </a:ext>
            </a:extLst>
          </p:cNvPr>
          <p:cNvGrpSpPr/>
          <p:nvPr/>
        </p:nvGrpSpPr>
        <p:grpSpPr>
          <a:xfrm>
            <a:off x="527209" y="4504219"/>
            <a:ext cx="2596982" cy="2739217"/>
            <a:chOff x="1563688" y="3246708"/>
            <a:chExt cx="7605475" cy="8022019"/>
          </a:xfrm>
        </p:grpSpPr>
        <p:sp>
          <p:nvSpPr>
            <p:cNvPr id="16" name="One">
              <a:extLst>
                <a:ext uri="{FF2B5EF4-FFF2-40B4-BE49-F238E27FC236}">
                  <a16:creationId xmlns:a16="http://schemas.microsoft.com/office/drawing/2014/main" id="{A8D9EAF2-1F40-4E47-A26B-DDA434732386}"/>
                </a:ext>
              </a:extLst>
            </p:cNvPr>
            <p:cNvSpPr/>
            <p:nvPr/>
          </p:nvSpPr>
          <p:spPr>
            <a:xfrm>
              <a:off x="2288734" y="3567670"/>
              <a:ext cx="6155382" cy="611666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7" name="Two">
              <a:extLst>
                <a:ext uri="{FF2B5EF4-FFF2-40B4-BE49-F238E27FC236}">
                  <a16:creationId xmlns:a16="http://schemas.microsoft.com/office/drawing/2014/main" id="{33F7D0AD-6FD5-46E3-846E-06F5330CBB31}"/>
                </a:ext>
              </a:extLst>
            </p:cNvPr>
            <p:cNvSpPr/>
            <p:nvPr/>
          </p:nvSpPr>
          <p:spPr>
            <a:xfrm>
              <a:off x="2197732" y="3708255"/>
              <a:ext cx="6337387" cy="6304832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2">
                    <a:lumMod val="75000"/>
                  </a:schemeClr>
                </a:gs>
                <a:gs pos="0">
                  <a:schemeClr val="accent2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8" name="Three">
              <a:extLst>
                <a:ext uri="{FF2B5EF4-FFF2-40B4-BE49-F238E27FC236}">
                  <a16:creationId xmlns:a16="http://schemas.microsoft.com/office/drawing/2014/main" id="{094CE864-52C4-4FF5-8F84-61BC9FF5AF21}"/>
                </a:ext>
              </a:extLst>
            </p:cNvPr>
            <p:cNvSpPr/>
            <p:nvPr/>
          </p:nvSpPr>
          <p:spPr>
            <a:xfrm>
              <a:off x="1563688" y="3708255"/>
              <a:ext cx="7605475" cy="7560472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2">
                    <a:lumMod val="75000"/>
                  </a:schemeClr>
                </a:gs>
                <a:gs pos="19000">
                  <a:schemeClr val="accent2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9" name="Four">
              <a:extLst>
                <a:ext uri="{FF2B5EF4-FFF2-40B4-BE49-F238E27FC236}">
                  <a16:creationId xmlns:a16="http://schemas.microsoft.com/office/drawing/2014/main" id="{20A6BEAF-623A-4C3A-9E8E-94B51EBF75B8}"/>
                </a:ext>
              </a:extLst>
            </p:cNvPr>
            <p:cNvSpPr/>
            <p:nvPr/>
          </p:nvSpPr>
          <p:spPr>
            <a:xfrm>
              <a:off x="2795924" y="3246708"/>
              <a:ext cx="5141002" cy="5117581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2">
                    <a:lumMod val="60000"/>
                    <a:lumOff val="40000"/>
                  </a:schemeClr>
                </a:gs>
                <a:gs pos="9000">
                  <a:schemeClr val="accent2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4352D91C-576F-4BDF-BD85-1B312729594C}"/>
              </a:ext>
            </a:extLst>
          </p:cNvPr>
          <p:cNvSpPr txBox="1"/>
          <p:nvPr/>
        </p:nvSpPr>
        <p:spPr>
          <a:xfrm>
            <a:off x="836538" y="5038578"/>
            <a:ext cx="1856598" cy="120032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72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KAP</a:t>
            </a:r>
            <a:endParaRPr lang="en-US" sz="9948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BBEA38A-1A8A-44FB-B2B2-A77CA5BF9948}"/>
              </a:ext>
            </a:extLst>
          </p:cNvPr>
          <p:cNvSpPr txBox="1"/>
          <p:nvPr/>
        </p:nvSpPr>
        <p:spPr>
          <a:xfrm>
            <a:off x="1123505" y="3114664"/>
            <a:ext cx="13694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554">
              <a:defRPr/>
            </a:pPr>
            <a:r>
              <a:rPr lang="tr-TR" sz="1400" b="1" dirty="0">
                <a:latin typeface="Corbel" panose="020B0503020204020204" pitchFamily="34" charset="0"/>
              </a:rPr>
              <a:t>Kurumsal Akreditasyon Programı</a:t>
            </a:r>
            <a:endParaRPr lang="en-US" sz="900" dirty="0">
              <a:latin typeface="Corbel" panose="020B0503020204020204" pitchFamily="34" charset="0"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63D727E-F4F8-4825-BF5B-1742800B2DDF}"/>
              </a:ext>
            </a:extLst>
          </p:cNvPr>
          <p:cNvSpPr/>
          <p:nvPr/>
        </p:nvSpPr>
        <p:spPr>
          <a:xfrm>
            <a:off x="1084699" y="1525850"/>
            <a:ext cx="6431398" cy="142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  <a:latin typeface="Corbel" panose="020B0503020204020204" pitchFamily="34" charset="0"/>
              </a:rPr>
              <a:t>Kurumların </a:t>
            </a:r>
            <a:r>
              <a:rPr lang="tr-TR" sz="2000" b="1" dirty="0" err="1">
                <a:solidFill>
                  <a:schemeClr val="accent1">
                    <a:lumMod val="50000"/>
                  </a:schemeClr>
                </a:solidFill>
                <a:latin typeface="Corbel" panose="020B0503020204020204" pitchFamily="34" charset="0"/>
              </a:rPr>
              <a:t>KİDR’lerinin</a:t>
            </a: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  <a:latin typeface="Corbel" panose="020B0503020204020204" pitchFamily="34" charset="0"/>
              </a:rPr>
              <a:t> yazımı ve </a:t>
            </a:r>
            <a:r>
              <a:rPr lang="tr-TR" sz="2000" b="1" dirty="0" err="1">
                <a:solidFill>
                  <a:schemeClr val="accent1">
                    <a:lumMod val="50000"/>
                  </a:schemeClr>
                </a:solidFill>
                <a:latin typeface="Corbel" panose="020B0503020204020204" pitchFamily="34" charset="0"/>
              </a:rPr>
              <a:t>YÖKAK’a</a:t>
            </a: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  <a:latin typeface="Corbel" panose="020B0503020204020204" pitchFamily="34" charset="0"/>
              </a:rPr>
              <a:t> gönderimi</a:t>
            </a:r>
          </a:p>
          <a:p>
            <a:pPr>
              <a:lnSpc>
                <a:spcPct val="150000"/>
              </a:lnSpc>
            </a:pP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  <a:latin typeface="Corbel" panose="020B0503020204020204" pitchFamily="34" charset="0"/>
              </a:rPr>
              <a:t>Kurumların Performans gösterge girişleri</a:t>
            </a:r>
          </a:p>
          <a:p>
            <a:pPr>
              <a:lnSpc>
                <a:spcPct val="150000"/>
              </a:lnSpc>
            </a:pPr>
            <a:r>
              <a:rPr lang="tr-TR" sz="2000" b="1" dirty="0">
                <a:solidFill>
                  <a:schemeClr val="accent1">
                    <a:lumMod val="50000"/>
                  </a:schemeClr>
                </a:solidFill>
                <a:latin typeface="Corbel" panose="020B0503020204020204" pitchFamily="34" charset="0"/>
              </a:rPr>
              <a:t>	</a:t>
            </a:r>
            <a:r>
              <a:rPr lang="tr-TR" sz="2000" b="1" i="1" dirty="0">
                <a:solidFill>
                  <a:srgbClr val="FF0000"/>
                </a:solidFill>
                <a:latin typeface="Corbel" panose="020B0503020204020204" pitchFamily="34" charset="0"/>
              </a:rPr>
              <a:t>Resmi yazı kurumlarımıza iletilecektir.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E482D03-C80B-4952-B4C8-3CE3F70FBEA1}"/>
              </a:ext>
            </a:extLst>
          </p:cNvPr>
          <p:cNvSpPr/>
          <p:nvPr/>
        </p:nvSpPr>
        <p:spPr>
          <a:xfrm>
            <a:off x="7332429" y="1503148"/>
            <a:ext cx="3118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>
                <a:solidFill>
                  <a:schemeClr val="accent2"/>
                </a:solidFill>
                <a:latin typeface="Corbel" panose="020B0503020204020204" pitchFamily="34" charset="0"/>
              </a:rPr>
              <a:t>1 Ocak 2024 – 31 Mart 2024</a:t>
            </a:r>
          </a:p>
          <a:p>
            <a:pPr>
              <a:lnSpc>
                <a:spcPct val="150000"/>
              </a:lnSpc>
            </a:pPr>
            <a:r>
              <a:rPr lang="tr-TR" sz="2000" b="1" dirty="0">
                <a:solidFill>
                  <a:schemeClr val="accent2"/>
                </a:solidFill>
                <a:latin typeface="Corbel" panose="020B0503020204020204" pitchFamily="34" charset="0"/>
              </a:rPr>
              <a:t>Mart – Mayıs 2024</a:t>
            </a:r>
          </a:p>
          <a:p>
            <a:endParaRPr lang="tr-TR" sz="2000" dirty="0">
              <a:latin typeface="Corbel" panose="020B0503020204020204" pitchFamily="34" charset="0"/>
            </a:endParaRPr>
          </a:p>
        </p:txBody>
      </p:sp>
      <p:cxnSp>
        <p:nvCxnSpPr>
          <p:cNvPr id="4" name="Bağlayıcı: Dirsek 3">
            <a:extLst>
              <a:ext uri="{FF2B5EF4-FFF2-40B4-BE49-F238E27FC236}">
                <a16:creationId xmlns:a16="http://schemas.microsoft.com/office/drawing/2014/main" id="{326224DF-A628-4C3C-8A75-6191748A6B62}"/>
              </a:ext>
            </a:extLst>
          </p:cNvPr>
          <p:cNvCxnSpPr>
            <a:cxnSpLocks/>
            <a:stCxn id="2" idx="1"/>
          </p:cNvCxnSpPr>
          <p:nvPr/>
        </p:nvCxnSpPr>
        <p:spPr>
          <a:xfrm rot="10800000" flipH="1" flipV="1">
            <a:off x="1084699" y="2240661"/>
            <a:ext cx="927058" cy="561870"/>
          </a:xfrm>
          <a:prstGeom prst="bentConnector3">
            <a:avLst>
              <a:gd name="adj1" fmla="val -2465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320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400">
        <p159:morph option="byObject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 p14:presetBounceEnd="76000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7" dur="2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8" dur="2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grpId="0" nodeType="withEffect" p14:presetBounceEnd="76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11" dur="2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12" dur="2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grpId="0" nodeType="withEffect" p14:presetBounceEnd="76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15" dur="2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16" dur="2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grpId="0" nodeType="withEffect" p14:presetBounceEnd="76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19" dur="25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20" dur="25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grpId="0" nodeType="withEffect" p14:presetBounceEnd="76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23" dur="2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24" dur="2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grpId="0" nodeType="withEffect" p14:presetBounceEnd="76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27" dur="25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28" dur="25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fill="hold" grpId="0" nodeType="withEffect" p14:presetBounceEnd="76000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31" dur="2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32" dur="2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fill="hold" grpId="0" nodeType="withEffect" p14:presetBounceEnd="76000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35" dur="2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36" dur="2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2" grpId="0" animBg="1"/>
          <p:bldP spid="63" grpId="0" animBg="1"/>
          <p:bldP spid="67" grpId="0" animBg="1"/>
          <p:bldP spid="68" grpId="0" animBg="1"/>
          <p:bldP spid="57" grpId="0" animBg="1"/>
          <p:bldP spid="58" grpId="0" animBg="1"/>
          <p:bldP spid="31" grpId="0" animBg="1"/>
          <p:bldP spid="33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2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2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2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2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2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2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2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2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2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2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25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25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25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25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4" fill="hold" grpId="0" nodeType="withEffect">
                                      <p:stCondLst>
                                        <p:cond delay="8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9" dur="25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0" dur="25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4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3" dur="2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4" dur="2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25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25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25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25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fill="hold" grpId="0" nodeType="withEffect">
                                      <p:stCondLst>
                                        <p:cond delay="12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25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25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7" presetID="2" presetClass="entr" presetSubtype="4" fill="hold" grpId="0" nodeType="withEffect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9" dur="2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0" dur="2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1" presetID="2" presetClass="entr" presetSubtype="4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3" dur="2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4" dur="2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2" presetClass="entr" presetSubtype="4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7" dur="2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8" dur="2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2" grpId="0" animBg="1"/>
          <p:bldP spid="63" grpId="0" animBg="1"/>
          <p:bldP spid="64" grpId="0"/>
          <p:bldP spid="65" grpId="0"/>
          <p:bldP spid="67" grpId="0" animBg="1"/>
          <p:bldP spid="68" grpId="0" animBg="1"/>
          <p:bldP spid="69" grpId="0"/>
          <p:bldP spid="70" grpId="0"/>
          <p:bldP spid="57" grpId="0" animBg="1"/>
          <p:bldP spid="58" grpId="0" animBg="1"/>
          <p:bldP spid="59" grpId="0"/>
          <p:bldP spid="60" grpId="0"/>
          <p:bldP spid="31" grpId="0" animBg="1"/>
          <p:bldP spid="33" grpId="0" animBg="1"/>
          <p:bldP spid="34" grpId="0"/>
          <p:bldP spid="35" grpId="0"/>
        </p:bldLst>
      </p:timing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4D9D6F22-3BF2-4BF7-800C-9A443E13466B}"/>
              </a:ext>
            </a:extLst>
          </p:cNvPr>
          <p:cNvSpPr txBox="1"/>
          <p:nvPr/>
        </p:nvSpPr>
        <p:spPr>
          <a:xfrm>
            <a:off x="1326223" y="3837790"/>
            <a:ext cx="5360816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Senato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onaylı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niyet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beyanlarının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alınması</a:t>
            </a:r>
            <a:endParaRPr lang="en-US" sz="2000" b="1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KAP’a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alınacak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kurumların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belirlenmesi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ve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ilanı</a:t>
            </a:r>
            <a:endParaRPr lang="en-US" sz="2000" b="1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KAP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süreci</a:t>
            </a:r>
            <a:endParaRPr lang="en-US" sz="2000" b="1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YÖKAK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Tutarlılık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çalışmaları</a:t>
            </a:r>
            <a:endParaRPr lang="en-US" sz="2000" b="1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KAP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kararlarının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ilanı</a:t>
            </a:r>
            <a:endParaRPr lang="en-US" sz="2000" b="1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2F91C04-C77B-4021-B819-8C6DE61A88C2}"/>
              </a:ext>
            </a:extLst>
          </p:cNvPr>
          <p:cNvGrpSpPr/>
          <p:nvPr/>
        </p:nvGrpSpPr>
        <p:grpSpPr>
          <a:xfrm>
            <a:off x="6192395" y="1126414"/>
            <a:ext cx="2079060" cy="2192928"/>
            <a:chOff x="8736553" y="3611344"/>
            <a:chExt cx="6914068" cy="7292746"/>
          </a:xfrm>
        </p:grpSpPr>
        <p:sp>
          <p:nvSpPr>
            <p:cNvPr id="21" name="One">
              <a:extLst>
                <a:ext uri="{FF2B5EF4-FFF2-40B4-BE49-F238E27FC236}">
                  <a16:creationId xmlns:a16="http://schemas.microsoft.com/office/drawing/2014/main" id="{7B247589-65BD-4E79-87D0-2308233682EC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Two">
              <a:extLst>
                <a:ext uri="{FF2B5EF4-FFF2-40B4-BE49-F238E27FC236}">
                  <a16:creationId xmlns:a16="http://schemas.microsoft.com/office/drawing/2014/main" id="{E9D6AD3B-4735-431F-AFE1-F782431BA90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4">
                    <a:lumMod val="75000"/>
                  </a:schemeClr>
                </a:gs>
                <a:gs pos="0">
                  <a:schemeClr val="accent4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Three">
              <a:extLst>
                <a:ext uri="{FF2B5EF4-FFF2-40B4-BE49-F238E27FC236}">
                  <a16:creationId xmlns:a16="http://schemas.microsoft.com/office/drawing/2014/main" id="{4710BC5D-E705-4AC5-B38A-0054AD155CC9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4">
                    <a:lumMod val="75000"/>
                  </a:schemeClr>
                </a:gs>
                <a:gs pos="19000">
                  <a:schemeClr val="accent4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Four">
              <a:extLst>
                <a:ext uri="{FF2B5EF4-FFF2-40B4-BE49-F238E27FC236}">
                  <a16:creationId xmlns:a16="http://schemas.microsoft.com/office/drawing/2014/main" id="{A8430AB1-D76B-47D2-9657-3CDB53768556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9000">
                  <a:schemeClr val="accent4">
                    <a:alpha val="0"/>
                    <a:lumMod val="60000"/>
                    <a:lumOff val="4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185937D-4FCD-4669-85C1-201844D3B0DA}"/>
              </a:ext>
            </a:extLst>
          </p:cNvPr>
          <p:cNvSpPr txBox="1"/>
          <p:nvPr/>
        </p:nvSpPr>
        <p:spPr>
          <a:xfrm>
            <a:off x="6762277" y="1232214"/>
            <a:ext cx="893193" cy="162320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948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11B744-C656-4FDB-A0E5-BE8618877722}"/>
              </a:ext>
            </a:extLst>
          </p:cNvPr>
          <p:cNvGrpSpPr/>
          <p:nvPr/>
        </p:nvGrpSpPr>
        <p:grpSpPr>
          <a:xfrm>
            <a:off x="6005425" y="988289"/>
            <a:ext cx="2343151" cy="2471484"/>
            <a:chOff x="8736553" y="3611344"/>
            <a:chExt cx="6914068" cy="7292746"/>
          </a:xfrm>
        </p:grpSpPr>
        <p:sp>
          <p:nvSpPr>
            <p:cNvPr id="11" name="One">
              <a:extLst>
                <a:ext uri="{FF2B5EF4-FFF2-40B4-BE49-F238E27FC236}">
                  <a16:creationId xmlns:a16="http://schemas.microsoft.com/office/drawing/2014/main" id="{D6EEEFA4-5A1D-4105-8987-99B645CE29A2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2" name="Two">
              <a:extLst>
                <a:ext uri="{FF2B5EF4-FFF2-40B4-BE49-F238E27FC236}">
                  <a16:creationId xmlns:a16="http://schemas.microsoft.com/office/drawing/2014/main" id="{1AF357B1-E56A-4343-A83A-EE4B4B5F04B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3">
                    <a:lumMod val="75000"/>
                  </a:schemeClr>
                </a:gs>
                <a:gs pos="0">
                  <a:schemeClr val="accent3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3" name="Three">
              <a:extLst>
                <a:ext uri="{FF2B5EF4-FFF2-40B4-BE49-F238E27FC236}">
                  <a16:creationId xmlns:a16="http://schemas.microsoft.com/office/drawing/2014/main" id="{F961DF3B-8465-4B1A-A3C1-F76B4810237E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3">
                    <a:lumMod val="75000"/>
                  </a:schemeClr>
                </a:gs>
                <a:gs pos="19000">
                  <a:schemeClr val="accent3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Four">
              <a:extLst>
                <a:ext uri="{FF2B5EF4-FFF2-40B4-BE49-F238E27FC236}">
                  <a16:creationId xmlns:a16="http://schemas.microsoft.com/office/drawing/2014/main" id="{1F058FB8-D11E-4ADC-B6B9-88594A3FE7DF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3">
                    <a:lumMod val="60000"/>
                    <a:lumOff val="40000"/>
                  </a:schemeClr>
                </a:gs>
                <a:gs pos="9000">
                  <a:schemeClr val="accent3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3E6854D1-BB31-4026-92D0-C1BF749916C1}"/>
              </a:ext>
            </a:extLst>
          </p:cNvPr>
          <p:cNvSpPr txBox="1"/>
          <p:nvPr/>
        </p:nvSpPr>
        <p:spPr>
          <a:xfrm>
            <a:off x="6520038" y="1198872"/>
            <a:ext cx="1116011" cy="162320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948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O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B27F36A-6DA4-44B5-B5B7-B1618619B6A4}"/>
              </a:ext>
            </a:extLst>
          </p:cNvPr>
          <p:cNvGrpSpPr/>
          <p:nvPr/>
        </p:nvGrpSpPr>
        <p:grpSpPr>
          <a:xfrm>
            <a:off x="4951952" y="601138"/>
            <a:ext cx="3073046" cy="3241354"/>
            <a:chOff x="8736553" y="3611344"/>
            <a:chExt cx="6914068" cy="7292746"/>
          </a:xfrm>
        </p:grpSpPr>
        <p:sp>
          <p:nvSpPr>
            <p:cNvPr id="44" name="One">
              <a:extLst>
                <a:ext uri="{FF2B5EF4-FFF2-40B4-BE49-F238E27FC236}">
                  <a16:creationId xmlns:a16="http://schemas.microsoft.com/office/drawing/2014/main" id="{F59E1B68-2823-4EC3-A15F-F91231E45AB1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9" name="Two">
              <a:extLst>
                <a:ext uri="{FF2B5EF4-FFF2-40B4-BE49-F238E27FC236}">
                  <a16:creationId xmlns:a16="http://schemas.microsoft.com/office/drawing/2014/main" id="{3DEE96C5-3F45-49E0-AEC2-29D707BFFC0A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1">
                    <a:lumMod val="75000"/>
                  </a:schemeClr>
                </a:gs>
                <a:gs pos="0">
                  <a:schemeClr val="accent1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1" name="Three">
              <a:extLst>
                <a:ext uri="{FF2B5EF4-FFF2-40B4-BE49-F238E27FC236}">
                  <a16:creationId xmlns:a16="http://schemas.microsoft.com/office/drawing/2014/main" id="{BD71A2E6-8CC0-4F42-92E0-392C10064E41}"/>
                </a:ext>
              </a:extLst>
            </p:cNvPr>
            <p:cNvSpPr/>
            <p:nvPr/>
          </p:nvSpPr>
          <p:spPr>
            <a:xfrm>
              <a:off x="8736553" y="4030931"/>
              <a:ext cx="6914068" cy="6873159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1">
                    <a:lumMod val="75000"/>
                  </a:schemeClr>
                </a:gs>
                <a:gs pos="19000">
                  <a:schemeClr val="accent1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2" name="Four">
              <a:extLst>
                <a:ext uri="{FF2B5EF4-FFF2-40B4-BE49-F238E27FC236}">
                  <a16:creationId xmlns:a16="http://schemas.microsoft.com/office/drawing/2014/main" id="{CA22313E-222C-4AF0-8CB7-137F5300DBE1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1">
                    <a:lumMod val="60000"/>
                    <a:lumOff val="40000"/>
                  </a:schemeClr>
                </a:gs>
                <a:gs pos="9000">
                  <a:schemeClr val="accent1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4B2C3A5C-5F7B-48B5-8223-2598F36BDB68}"/>
              </a:ext>
            </a:extLst>
          </p:cNvPr>
          <p:cNvSpPr txBox="1"/>
          <p:nvPr/>
        </p:nvSpPr>
        <p:spPr>
          <a:xfrm>
            <a:off x="5908986" y="1197488"/>
            <a:ext cx="1309974" cy="162320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948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W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552025-3B58-49DC-844D-4A399048ED4E}"/>
              </a:ext>
            </a:extLst>
          </p:cNvPr>
          <p:cNvGrpSpPr/>
          <p:nvPr/>
        </p:nvGrpSpPr>
        <p:grpSpPr>
          <a:xfrm>
            <a:off x="3605264" y="170756"/>
            <a:ext cx="4010747" cy="4230413"/>
            <a:chOff x="1563688" y="3246708"/>
            <a:chExt cx="7605475" cy="8022019"/>
          </a:xfrm>
        </p:grpSpPr>
        <p:sp>
          <p:nvSpPr>
            <p:cNvPr id="16" name="One">
              <a:extLst>
                <a:ext uri="{FF2B5EF4-FFF2-40B4-BE49-F238E27FC236}">
                  <a16:creationId xmlns:a16="http://schemas.microsoft.com/office/drawing/2014/main" id="{A8D9EAF2-1F40-4E47-A26B-DDA434732386}"/>
                </a:ext>
              </a:extLst>
            </p:cNvPr>
            <p:cNvSpPr/>
            <p:nvPr/>
          </p:nvSpPr>
          <p:spPr>
            <a:xfrm>
              <a:off x="2288734" y="3567670"/>
              <a:ext cx="6155382" cy="611666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Two">
              <a:extLst>
                <a:ext uri="{FF2B5EF4-FFF2-40B4-BE49-F238E27FC236}">
                  <a16:creationId xmlns:a16="http://schemas.microsoft.com/office/drawing/2014/main" id="{33F7D0AD-6FD5-46E3-846E-06F5330CBB31}"/>
                </a:ext>
              </a:extLst>
            </p:cNvPr>
            <p:cNvSpPr/>
            <p:nvPr/>
          </p:nvSpPr>
          <p:spPr>
            <a:xfrm>
              <a:off x="2197732" y="3708255"/>
              <a:ext cx="6337387" cy="6304832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2">
                    <a:lumMod val="75000"/>
                  </a:schemeClr>
                </a:gs>
                <a:gs pos="0">
                  <a:schemeClr val="accent2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Three">
              <a:extLst>
                <a:ext uri="{FF2B5EF4-FFF2-40B4-BE49-F238E27FC236}">
                  <a16:creationId xmlns:a16="http://schemas.microsoft.com/office/drawing/2014/main" id="{094CE864-52C4-4FF5-8F84-61BC9FF5AF21}"/>
                </a:ext>
              </a:extLst>
            </p:cNvPr>
            <p:cNvSpPr/>
            <p:nvPr/>
          </p:nvSpPr>
          <p:spPr>
            <a:xfrm>
              <a:off x="1563688" y="3708255"/>
              <a:ext cx="7605475" cy="7560472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2">
                    <a:lumMod val="75000"/>
                  </a:schemeClr>
                </a:gs>
                <a:gs pos="19000">
                  <a:schemeClr val="accent2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Four">
              <a:extLst>
                <a:ext uri="{FF2B5EF4-FFF2-40B4-BE49-F238E27FC236}">
                  <a16:creationId xmlns:a16="http://schemas.microsoft.com/office/drawing/2014/main" id="{20A6BEAF-623A-4C3A-9E8E-94B51EBF75B8}"/>
                </a:ext>
              </a:extLst>
            </p:cNvPr>
            <p:cNvSpPr/>
            <p:nvPr/>
          </p:nvSpPr>
          <p:spPr>
            <a:xfrm>
              <a:off x="2795924" y="3246708"/>
              <a:ext cx="5141002" cy="5117581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2">
                    <a:lumMod val="60000"/>
                    <a:lumOff val="40000"/>
                  </a:schemeClr>
                </a:gs>
                <a:gs pos="9000">
                  <a:schemeClr val="accent2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4352D91C-576F-4BDF-BD85-1B312729594C}"/>
              </a:ext>
            </a:extLst>
          </p:cNvPr>
          <p:cNvSpPr txBox="1"/>
          <p:nvPr/>
        </p:nvSpPr>
        <p:spPr>
          <a:xfrm>
            <a:off x="4389252" y="747546"/>
            <a:ext cx="2494593" cy="162320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9948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KAP</a:t>
            </a:r>
            <a:endParaRPr lang="en-US" sz="9948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BBEA38A-1A8A-44FB-B2B2-A77CA5BF9948}"/>
              </a:ext>
            </a:extLst>
          </p:cNvPr>
          <p:cNvSpPr txBox="1"/>
          <p:nvPr/>
        </p:nvSpPr>
        <p:spPr>
          <a:xfrm>
            <a:off x="4859090" y="2147223"/>
            <a:ext cx="1369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554">
              <a:defRPr/>
            </a:pPr>
            <a:r>
              <a:rPr lang="tr-TR" sz="1600" b="1" dirty="0">
                <a:solidFill>
                  <a:schemeClr val="bg1"/>
                </a:solidFill>
                <a:latin typeface="Corbel" panose="020B0503020204020204" pitchFamily="34" charset="0"/>
              </a:rPr>
              <a:t>Kurumsal Akreditasyon Programı</a:t>
            </a:r>
            <a:endParaRPr lang="en-US" sz="100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ADFA444-0D2B-4097-BC9C-9E17858F86BC}"/>
              </a:ext>
            </a:extLst>
          </p:cNvPr>
          <p:cNvSpPr txBox="1"/>
          <p:nvPr/>
        </p:nvSpPr>
        <p:spPr>
          <a:xfrm>
            <a:off x="7188158" y="3773296"/>
            <a:ext cx="4226993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accent2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Ocak</a:t>
            </a:r>
            <a:r>
              <a:rPr lang="en-US" sz="2000" b="1" dirty="0">
                <a:solidFill>
                  <a:schemeClr val="accent2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 – 01.04.2024</a:t>
            </a:r>
            <a:endParaRPr lang="tr-TR" sz="2000" b="1" dirty="0">
              <a:solidFill>
                <a:schemeClr val="accent2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tr-TR" sz="2000" b="1" dirty="0">
                <a:solidFill>
                  <a:schemeClr val="accent2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Nisan – Mayıs 2024</a:t>
            </a:r>
          </a:p>
          <a:p>
            <a:pPr defTabSz="228554">
              <a:lnSpc>
                <a:spcPct val="150000"/>
              </a:lnSpc>
              <a:defRPr/>
            </a:pPr>
            <a:r>
              <a:rPr lang="tr-TR" sz="2000" b="1" dirty="0">
                <a:solidFill>
                  <a:schemeClr val="accent2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Haziran – Ağustos 2024</a:t>
            </a:r>
          </a:p>
          <a:p>
            <a:pPr defTabSz="228554">
              <a:lnSpc>
                <a:spcPct val="150000"/>
              </a:lnSpc>
              <a:defRPr/>
            </a:pPr>
            <a:r>
              <a:rPr lang="tr-TR" sz="2000" b="1" dirty="0">
                <a:solidFill>
                  <a:schemeClr val="accent2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Ağustos – Eylül 2024</a:t>
            </a:r>
          </a:p>
          <a:p>
            <a:pPr defTabSz="228554">
              <a:lnSpc>
                <a:spcPct val="150000"/>
              </a:lnSpc>
              <a:defRPr/>
            </a:pPr>
            <a:r>
              <a:rPr lang="tr-TR" sz="2000" b="1" dirty="0">
                <a:solidFill>
                  <a:schemeClr val="accent2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Eylül – Ekim 2024</a:t>
            </a:r>
          </a:p>
          <a:p>
            <a:pPr defTabSz="228554">
              <a:lnSpc>
                <a:spcPct val="150000"/>
              </a:lnSpc>
              <a:defRPr/>
            </a:pPr>
            <a:endParaRPr lang="en-US" sz="2000" b="1" dirty="0">
              <a:solidFill>
                <a:schemeClr val="accent2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3370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4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20000" decel="8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12F91C04-C77B-4021-B819-8C6DE61A88C2}"/>
              </a:ext>
            </a:extLst>
          </p:cNvPr>
          <p:cNvGrpSpPr/>
          <p:nvPr/>
        </p:nvGrpSpPr>
        <p:grpSpPr>
          <a:xfrm>
            <a:off x="5723207" y="769661"/>
            <a:ext cx="2986656" cy="3150233"/>
            <a:chOff x="8736553" y="3611344"/>
            <a:chExt cx="6914068" cy="7292746"/>
          </a:xfrm>
        </p:grpSpPr>
        <p:sp>
          <p:nvSpPr>
            <p:cNvPr id="21" name="One">
              <a:extLst>
                <a:ext uri="{FF2B5EF4-FFF2-40B4-BE49-F238E27FC236}">
                  <a16:creationId xmlns:a16="http://schemas.microsoft.com/office/drawing/2014/main" id="{7B247589-65BD-4E79-87D0-2308233682EC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Two">
              <a:extLst>
                <a:ext uri="{FF2B5EF4-FFF2-40B4-BE49-F238E27FC236}">
                  <a16:creationId xmlns:a16="http://schemas.microsoft.com/office/drawing/2014/main" id="{E9D6AD3B-4735-431F-AFE1-F782431BA90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4">
                    <a:lumMod val="75000"/>
                  </a:schemeClr>
                </a:gs>
                <a:gs pos="0">
                  <a:schemeClr val="accent4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Three">
              <a:extLst>
                <a:ext uri="{FF2B5EF4-FFF2-40B4-BE49-F238E27FC236}">
                  <a16:creationId xmlns:a16="http://schemas.microsoft.com/office/drawing/2014/main" id="{4710BC5D-E705-4AC5-B38A-0054AD155CC9}"/>
                </a:ext>
              </a:extLst>
            </p:cNvPr>
            <p:cNvSpPr/>
            <p:nvPr/>
          </p:nvSpPr>
          <p:spPr>
            <a:xfrm>
              <a:off x="8736553" y="4030933"/>
              <a:ext cx="6914068" cy="6873157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4">
                    <a:lumMod val="75000"/>
                  </a:schemeClr>
                </a:gs>
                <a:gs pos="19000">
                  <a:schemeClr val="accent4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Four">
              <a:extLst>
                <a:ext uri="{FF2B5EF4-FFF2-40B4-BE49-F238E27FC236}">
                  <a16:creationId xmlns:a16="http://schemas.microsoft.com/office/drawing/2014/main" id="{A8430AB1-D76B-47D2-9657-3CDB53768556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9000">
                  <a:schemeClr val="accent4">
                    <a:alpha val="0"/>
                    <a:lumMod val="60000"/>
                    <a:lumOff val="4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185937D-4FCD-4669-85C1-201844D3B0DA}"/>
              </a:ext>
            </a:extLst>
          </p:cNvPr>
          <p:cNvSpPr txBox="1"/>
          <p:nvPr/>
        </p:nvSpPr>
        <p:spPr>
          <a:xfrm>
            <a:off x="6495965" y="1276528"/>
            <a:ext cx="893193" cy="162320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948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11B744-C656-4FDB-A0E5-BE8618877722}"/>
              </a:ext>
            </a:extLst>
          </p:cNvPr>
          <p:cNvGrpSpPr/>
          <p:nvPr/>
        </p:nvGrpSpPr>
        <p:grpSpPr>
          <a:xfrm>
            <a:off x="4802211" y="553709"/>
            <a:ext cx="3678503" cy="3786352"/>
            <a:chOff x="8736553" y="3611344"/>
            <a:chExt cx="6914068" cy="7292746"/>
          </a:xfrm>
          <a:solidFill>
            <a:schemeClr val="accent4"/>
          </a:solidFill>
        </p:grpSpPr>
        <p:sp>
          <p:nvSpPr>
            <p:cNvPr id="11" name="One">
              <a:extLst>
                <a:ext uri="{FF2B5EF4-FFF2-40B4-BE49-F238E27FC236}">
                  <a16:creationId xmlns:a16="http://schemas.microsoft.com/office/drawing/2014/main" id="{D6EEEFA4-5A1D-4105-8987-99B645CE29A2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2" name="Two">
              <a:extLst>
                <a:ext uri="{FF2B5EF4-FFF2-40B4-BE49-F238E27FC236}">
                  <a16:creationId xmlns:a16="http://schemas.microsoft.com/office/drawing/2014/main" id="{1AF357B1-E56A-4343-A83A-EE4B4B5F04B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3" name="Three">
              <a:extLst>
                <a:ext uri="{FF2B5EF4-FFF2-40B4-BE49-F238E27FC236}">
                  <a16:creationId xmlns:a16="http://schemas.microsoft.com/office/drawing/2014/main" id="{F961DF3B-8465-4B1A-A3C1-F76B4810237E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Four">
              <a:extLst>
                <a:ext uri="{FF2B5EF4-FFF2-40B4-BE49-F238E27FC236}">
                  <a16:creationId xmlns:a16="http://schemas.microsoft.com/office/drawing/2014/main" id="{1F058FB8-D11E-4ADC-B6B9-88594A3FE7DF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3E6854D1-BB31-4026-92D0-C1BF749916C1}"/>
              </a:ext>
            </a:extLst>
          </p:cNvPr>
          <p:cNvSpPr txBox="1"/>
          <p:nvPr/>
        </p:nvSpPr>
        <p:spPr>
          <a:xfrm>
            <a:off x="6196613" y="1228630"/>
            <a:ext cx="1116011" cy="162320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948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O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B27F36A-6DA4-44B5-B5B7-B1618619B6A4}"/>
              </a:ext>
            </a:extLst>
          </p:cNvPr>
          <p:cNvGrpSpPr/>
          <p:nvPr/>
        </p:nvGrpSpPr>
        <p:grpSpPr>
          <a:xfrm>
            <a:off x="3888721" y="257417"/>
            <a:ext cx="4414558" cy="4596783"/>
            <a:chOff x="8640114" y="3903128"/>
            <a:chExt cx="6914068" cy="7199468"/>
          </a:xfrm>
        </p:grpSpPr>
        <p:sp>
          <p:nvSpPr>
            <p:cNvPr id="44" name="One">
              <a:extLst>
                <a:ext uri="{FF2B5EF4-FFF2-40B4-BE49-F238E27FC236}">
                  <a16:creationId xmlns:a16="http://schemas.microsoft.com/office/drawing/2014/main" id="{F59E1B68-2823-4EC3-A15F-F91231E45AB1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9" name="Two">
              <a:extLst>
                <a:ext uri="{FF2B5EF4-FFF2-40B4-BE49-F238E27FC236}">
                  <a16:creationId xmlns:a16="http://schemas.microsoft.com/office/drawing/2014/main" id="{3DEE96C5-3F45-49E0-AEC2-29D707BFFC0A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1">
                    <a:lumMod val="75000"/>
                  </a:schemeClr>
                </a:gs>
                <a:gs pos="0">
                  <a:schemeClr val="accent1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1" name="Three">
              <a:extLst>
                <a:ext uri="{FF2B5EF4-FFF2-40B4-BE49-F238E27FC236}">
                  <a16:creationId xmlns:a16="http://schemas.microsoft.com/office/drawing/2014/main" id="{BD71A2E6-8CC0-4F42-92E0-392C10064E41}"/>
                </a:ext>
              </a:extLst>
            </p:cNvPr>
            <p:cNvSpPr/>
            <p:nvPr/>
          </p:nvSpPr>
          <p:spPr>
            <a:xfrm>
              <a:off x="8640114" y="4229437"/>
              <a:ext cx="6914068" cy="6873159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1">
                    <a:lumMod val="75000"/>
                  </a:schemeClr>
                </a:gs>
                <a:gs pos="19000">
                  <a:schemeClr val="accent1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2" name="Four">
              <a:extLst>
                <a:ext uri="{FF2B5EF4-FFF2-40B4-BE49-F238E27FC236}">
                  <a16:creationId xmlns:a16="http://schemas.microsoft.com/office/drawing/2014/main" id="{CA22313E-222C-4AF0-8CB7-137F5300DBE1}"/>
                </a:ext>
              </a:extLst>
            </p:cNvPr>
            <p:cNvSpPr/>
            <p:nvPr/>
          </p:nvSpPr>
          <p:spPr>
            <a:xfrm>
              <a:off x="9976774" y="4013178"/>
              <a:ext cx="4673639" cy="4652348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1">
                    <a:lumMod val="60000"/>
                    <a:lumOff val="40000"/>
                  </a:schemeClr>
                </a:gs>
                <a:gs pos="9000">
                  <a:schemeClr val="accent1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4B2C3A5C-5F7B-48B5-8223-2598F36BDB68}"/>
              </a:ext>
            </a:extLst>
          </p:cNvPr>
          <p:cNvSpPr txBox="1"/>
          <p:nvPr/>
        </p:nvSpPr>
        <p:spPr>
          <a:xfrm>
            <a:off x="4726361" y="794873"/>
            <a:ext cx="2579552" cy="162320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9948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ADP</a:t>
            </a:r>
            <a:endParaRPr lang="en-US" sz="9948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9D1D3E6-4869-44B3-83F8-256B965A39BF}"/>
              </a:ext>
            </a:extLst>
          </p:cNvPr>
          <p:cNvSpPr txBox="1"/>
          <p:nvPr/>
        </p:nvSpPr>
        <p:spPr>
          <a:xfrm>
            <a:off x="5106326" y="2255363"/>
            <a:ext cx="1701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554">
              <a:defRPr/>
            </a:pPr>
            <a:r>
              <a:rPr lang="tr-TR" b="1" dirty="0">
                <a:solidFill>
                  <a:schemeClr val="bg1"/>
                </a:solidFill>
                <a:latin typeface="Corbel" panose="020B0503020204020204" pitchFamily="34" charset="0"/>
              </a:rPr>
              <a:t>Ara Değerlendirme Programı</a:t>
            </a:r>
            <a:endParaRPr lang="en-US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954802D-8F73-4431-A648-7142A8DDFA9F}"/>
              </a:ext>
            </a:extLst>
          </p:cNvPr>
          <p:cNvSpPr txBox="1"/>
          <p:nvPr/>
        </p:nvSpPr>
        <p:spPr>
          <a:xfrm>
            <a:off x="7652270" y="3802614"/>
            <a:ext cx="4539730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accent1"/>
                </a:solidFill>
                <a:latin typeface="Corbel" panose="020B0503020204020204" pitchFamily="34" charset="0"/>
              </a:rPr>
              <a:t>Ocak</a:t>
            </a:r>
            <a:r>
              <a:rPr lang="en-US" sz="2000" b="1" dirty="0">
                <a:solidFill>
                  <a:schemeClr val="accent1"/>
                </a:solidFill>
                <a:latin typeface="Corbel" panose="020B0503020204020204" pitchFamily="34" charset="0"/>
              </a:rPr>
              <a:t> 2024</a:t>
            </a:r>
            <a:endParaRPr lang="tr-TR" sz="2000" b="1" dirty="0">
              <a:solidFill>
                <a:schemeClr val="accent1"/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tr-TR" sz="2000" b="1" dirty="0">
                <a:solidFill>
                  <a:schemeClr val="accent1"/>
                </a:solidFill>
                <a:latin typeface="Corbel" panose="020B0503020204020204" pitchFamily="34" charset="0"/>
              </a:rPr>
              <a:t>Nisan – Mayıs 2024</a:t>
            </a:r>
          </a:p>
          <a:p>
            <a:pPr defTabSz="228554">
              <a:lnSpc>
                <a:spcPct val="150000"/>
              </a:lnSpc>
              <a:defRPr/>
            </a:pPr>
            <a:r>
              <a:rPr lang="tr-TR" sz="2000" b="1" dirty="0">
                <a:solidFill>
                  <a:schemeClr val="accent1"/>
                </a:solidFill>
                <a:latin typeface="Corbel" panose="020B0503020204020204" pitchFamily="34" charset="0"/>
              </a:rPr>
              <a:t>Mayıs – Temmuz 2024</a:t>
            </a:r>
          </a:p>
          <a:p>
            <a:pPr defTabSz="228554">
              <a:lnSpc>
                <a:spcPct val="150000"/>
              </a:lnSpc>
              <a:defRPr/>
            </a:pPr>
            <a:r>
              <a:rPr lang="tr-TR" sz="2000" b="1" dirty="0">
                <a:solidFill>
                  <a:schemeClr val="accent1"/>
                </a:solidFill>
                <a:latin typeface="Corbel" panose="020B0503020204020204" pitchFamily="34" charset="0"/>
              </a:rPr>
              <a:t>Temmuz – Ağustos 2024</a:t>
            </a:r>
          </a:p>
          <a:p>
            <a:pPr defTabSz="228554">
              <a:lnSpc>
                <a:spcPct val="150000"/>
              </a:lnSpc>
              <a:defRPr/>
            </a:pPr>
            <a:r>
              <a:rPr lang="tr-TR" sz="2000" b="1" dirty="0">
                <a:solidFill>
                  <a:schemeClr val="accent1"/>
                </a:solidFill>
                <a:latin typeface="Corbel" panose="020B0503020204020204" pitchFamily="34" charset="0"/>
              </a:rPr>
              <a:t>Ağustos 2024</a:t>
            </a:r>
            <a:endParaRPr lang="en-US" sz="2000" b="1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47" name="TextBox 49">
            <a:extLst>
              <a:ext uri="{FF2B5EF4-FFF2-40B4-BE49-F238E27FC236}">
                <a16:creationId xmlns:a16="http://schemas.microsoft.com/office/drawing/2014/main" id="{BCAFE540-53F2-484A-B4A8-3F2C8690717B}"/>
              </a:ext>
            </a:extLst>
          </p:cNvPr>
          <p:cNvSpPr txBox="1"/>
          <p:nvPr/>
        </p:nvSpPr>
        <p:spPr>
          <a:xfrm>
            <a:off x="837943" y="3795304"/>
            <a:ext cx="6900715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lnSpc>
                <a:spcPct val="150000"/>
              </a:lnSpc>
              <a:defRPr/>
            </a:pP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Ara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değerlendirmeye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alınacak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kurumların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ilanı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 </a:t>
            </a:r>
            <a:endParaRPr lang="tr-TR" sz="2000" b="1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Tam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akredite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kurumlar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için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saha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ziyareti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ile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ilgili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Kurul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kararı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Ara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değerlendirme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saha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ziyareti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ve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raporlama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süreci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Tutarlılık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çalışmaları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Ara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değerlendirme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Kurul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Kararı</a:t>
            </a:r>
            <a:endParaRPr lang="en-US" sz="2000" b="1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8204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4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20000" decel="8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12F91C04-C77B-4021-B819-8C6DE61A88C2}"/>
              </a:ext>
            </a:extLst>
          </p:cNvPr>
          <p:cNvGrpSpPr/>
          <p:nvPr/>
        </p:nvGrpSpPr>
        <p:grpSpPr>
          <a:xfrm>
            <a:off x="4493877" y="178865"/>
            <a:ext cx="4313221" cy="4549454"/>
            <a:chOff x="8736553" y="3611344"/>
            <a:chExt cx="6914068" cy="7292746"/>
          </a:xfrm>
        </p:grpSpPr>
        <p:sp>
          <p:nvSpPr>
            <p:cNvPr id="21" name="One">
              <a:extLst>
                <a:ext uri="{FF2B5EF4-FFF2-40B4-BE49-F238E27FC236}">
                  <a16:creationId xmlns:a16="http://schemas.microsoft.com/office/drawing/2014/main" id="{7B247589-65BD-4E79-87D0-2308233682EC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Two">
              <a:extLst>
                <a:ext uri="{FF2B5EF4-FFF2-40B4-BE49-F238E27FC236}">
                  <a16:creationId xmlns:a16="http://schemas.microsoft.com/office/drawing/2014/main" id="{E9D6AD3B-4735-431F-AFE1-F782431BA90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4">
                    <a:lumMod val="75000"/>
                  </a:schemeClr>
                </a:gs>
                <a:gs pos="0">
                  <a:schemeClr val="accent4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Three">
              <a:extLst>
                <a:ext uri="{FF2B5EF4-FFF2-40B4-BE49-F238E27FC236}">
                  <a16:creationId xmlns:a16="http://schemas.microsoft.com/office/drawing/2014/main" id="{4710BC5D-E705-4AC5-B38A-0054AD155CC9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4">
                    <a:lumMod val="75000"/>
                  </a:schemeClr>
                </a:gs>
                <a:gs pos="19000">
                  <a:schemeClr val="accent4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Four">
              <a:extLst>
                <a:ext uri="{FF2B5EF4-FFF2-40B4-BE49-F238E27FC236}">
                  <a16:creationId xmlns:a16="http://schemas.microsoft.com/office/drawing/2014/main" id="{A8430AB1-D76B-47D2-9657-3CDB53768556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9000">
                  <a:schemeClr val="accent4">
                    <a:alpha val="0"/>
                    <a:lumMod val="60000"/>
                    <a:lumOff val="4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185937D-4FCD-4669-85C1-201844D3B0DA}"/>
              </a:ext>
            </a:extLst>
          </p:cNvPr>
          <p:cNvSpPr txBox="1"/>
          <p:nvPr/>
        </p:nvSpPr>
        <p:spPr>
          <a:xfrm>
            <a:off x="6156068" y="1270507"/>
            <a:ext cx="893193" cy="162320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948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11B744-C656-4FDB-A0E5-BE8618877722}"/>
              </a:ext>
            </a:extLst>
          </p:cNvPr>
          <p:cNvGrpSpPr/>
          <p:nvPr/>
        </p:nvGrpSpPr>
        <p:grpSpPr>
          <a:xfrm>
            <a:off x="3611678" y="-110080"/>
            <a:ext cx="4861106" cy="5127344"/>
            <a:chOff x="8736553" y="3611344"/>
            <a:chExt cx="6914068" cy="7292746"/>
          </a:xfrm>
        </p:grpSpPr>
        <p:sp>
          <p:nvSpPr>
            <p:cNvPr id="11" name="One">
              <a:extLst>
                <a:ext uri="{FF2B5EF4-FFF2-40B4-BE49-F238E27FC236}">
                  <a16:creationId xmlns:a16="http://schemas.microsoft.com/office/drawing/2014/main" id="{D6EEEFA4-5A1D-4105-8987-99B645CE29A2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2" name="Two">
              <a:extLst>
                <a:ext uri="{FF2B5EF4-FFF2-40B4-BE49-F238E27FC236}">
                  <a16:creationId xmlns:a16="http://schemas.microsoft.com/office/drawing/2014/main" id="{1AF357B1-E56A-4343-A83A-EE4B4B5F04B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3">
                    <a:lumMod val="75000"/>
                  </a:schemeClr>
                </a:gs>
                <a:gs pos="0">
                  <a:schemeClr val="accent3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3" name="Three">
              <a:extLst>
                <a:ext uri="{FF2B5EF4-FFF2-40B4-BE49-F238E27FC236}">
                  <a16:creationId xmlns:a16="http://schemas.microsoft.com/office/drawing/2014/main" id="{F961DF3B-8465-4B1A-A3C1-F76B4810237E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3">
                    <a:lumMod val="75000"/>
                  </a:schemeClr>
                </a:gs>
                <a:gs pos="19000">
                  <a:schemeClr val="accent3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4" name="Four">
              <a:extLst>
                <a:ext uri="{FF2B5EF4-FFF2-40B4-BE49-F238E27FC236}">
                  <a16:creationId xmlns:a16="http://schemas.microsoft.com/office/drawing/2014/main" id="{1F058FB8-D11E-4ADC-B6B9-88594A3FE7DF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3">
                    <a:lumMod val="60000"/>
                    <a:lumOff val="40000"/>
                  </a:schemeClr>
                </a:gs>
                <a:gs pos="9000">
                  <a:schemeClr val="accent3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3E6854D1-BB31-4026-92D0-C1BF749916C1}"/>
              </a:ext>
            </a:extLst>
          </p:cNvPr>
          <p:cNvSpPr txBox="1"/>
          <p:nvPr/>
        </p:nvSpPr>
        <p:spPr>
          <a:xfrm>
            <a:off x="4475737" y="1289661"/>
            <a:ext cx="3025187" cy="14465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88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KDDP</a:t>
            </a:r>
            <a:endParaRPr lang="en-US" sz="14347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954802D-8F73-4431-A648-7142A8DDFA9F}"/>
              </a:ext>
            </a:extLst>
          </p:cNvPr>
          <p:cNvSpPr txBox="1"/>
          <p:nvPr/>
        </p:nvSpPr>
        <p:spPr>
          <a:xfrm>
            <a:off x="7082123" y="4452489"/>
            <a:ext cx="2837121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accent3">
                    <a:lumMod val="75000"/>
                  </a:schemeClr>
                </a:solidFill>
                <a:latin typeface="Corbel" panose="020B0503020204020204" pitchFamily="34" charset="0"/>
              </a:rPr>
              <a:t>Ocak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orbel" panose="020B0503020204020204" pitchFamily="34" charset="0"/>
              </a:rPr>
              <a:t> 2024</a:t>
            </a:r>
            <a:endParaRPr lang="tr-TR" sz="2000" b="1" dirty="0">
              <a:solidFill>
                <a:schemeClr val="accent3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accent3">
                    <a:lumMod val="75000"/>
                  </a:schemeClr>
                </a:solidFill>
                <a:latin typeface="Corbel" panose="020B0503020204020204" pitchFamily="34" charset="0"/>
              </a:rPr>
              <a:t>Mayıs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orbel" panose="020B0503020204020204" pitchFamily="34" charset="0"/>
              </a:rPr>
              <a:t> – </a:t>
            </a:r>
            <a:r>
              <a:rPr lang="en-US" sz="2000" b="1" dirty="0" err="1">
                <a:solidFill>
                  <a:schemeClr val="accent3">
                    <a:lumMod val="75000"/>
                  </a:schemeClr>
                </a:solidFill>
                <a:latin typeface="Corbel" panose="020B0503020204020204" pitchFamily="34" charset="0"/>
              </a:rPr>
              <a:t>Ağustos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orbel" panose="020B0503020204020204" pitchFamily="34" charset="0"/>
              </a:rPr>
              <a:t> 2024</a:t>
            </a:r>
            <a:endParaRPr lang="tr-TR" sz="2000" b="1" dirty="0">
              <a:solidFill>
                <a:schemeClr val="accent3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accent3">
                    <a:lumMod val="75000"/>
                  </a:schemeClr>
                </a:solidFill>
                <a:latin typeface="Corbel" panose="020B0503020204020204" pitchFamily="34" charset="0"/>
              </a:rPr>
              <a:t>Eylül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orbel" panose="020B0503020204020204" pitchFamily="34" charset="0"/>
              </a:rPr>
              <a:t> 2024</a:t>
            </a:r>
          </a:p>
        </p:txBody>
      </p:sp>
      <p:sp>
        <p:nvSpPr>
          <p:cNvPr id="45" name="TextBox 49">
            <a:extLst>
              <a:ext uri="{FF2B5EF4-FFF2-40B4-BE49-F238E27FC236}">
                <a16:creationId xmlns:a16="http://schemas.microsoft.com/office/drawing/2014/main" id="{12D3097E-F9EA-4782-A2D2-DA2FF35986A5}"/>
              </a:ext>
            </a:extLst>
          </p:cNvPr>
          <p:cNvSpPr txBox="1"/>
          <p:nvPr/>
        </p:nvSpPr>
        <p:spPr>
          <a:xfrm>
            <a:off x="2272756" y="4468801"/>
            <a:ext cx="6650488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KDDP’ye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alınacak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kurumların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ilanı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KDDP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saha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ziyareti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ve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raporlama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süreci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Raporların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yayımlanması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6DAD65A-418A-47C2-88E3-5FDD182D70BE}"/>
              </a:ext>
            </a:extLst>
          </p:cNvPr>
          <p:cNvSpPr txBox="1"/>
          <p:nvPr/>
        </p:nvSpPr>
        <p:spPr>
          <a:xfrm>
            <a:off x="5309238" y="2619487"/>
            <a:ext cx="16936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28554">
              <a:defRPr/>
            </a:pPr>
            <a:r>
              <a:rPr lang="tr-TR" b="1" dirty="0">
                <a:solidFill>
                  <a:schemeClr val="bg1"/>
                </a:solidFill>
                <a:latin typeface="Corbel" panose="020B0503020204020204" pitchFamily="34" charset="0"/>
              </a:rPr>
              <a:t>Kurumsal Dış Değerlendirme Programı</a:t>
            </a:r>
            <a:endParaRPr lang="en-US" sz="105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607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4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20000" decel="8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12F91C04-C77B-4021-B819-8C6DE61A88C2}"/>
              </a:ext>
            </a:extLst>
          </p:cNvPr>
          <p:cNvGrpSpPr/>
          <p:nvPr/>
        </p:nvGrpSpPr>
        <p:grpSpPr>
          <a:xfrm>
            <a:off x="3723728" y="0"/>
            <a:ext cx="4744544" cy="5004399"/>
            <a:chOff x="8736553" y="3611344"/>
            <a:chExt cx="6914068" cy="7292746"/>
          </a:xfrm>
        </p:grpSpPr>
        <p:sp>
          <p:nvSpPr>
            <p:cNvPr id="21" name="One">
              <a:extLst>
                <a:ext uri="{FF2B5EF4-FFF2-40B4-BE49-F238E27FC236}">
                  <a16:creationId xmlns:a16="http://schemas.microsoft.com/office/drawing/2014/main" id="{7B247589-65BD-4E79-87D0-2308233682EC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5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2" name="Two">
              <a:extLst>
                <a:ext uri="{FF2B5EF4-FFF2-40B4-BE49-F238E27FC236}">
                  <a16:creationId xmlns:a16="http://schemas.microsoft.com/office/drawing/2014/main" id="{E9D6AD3B-4735-431F-AFE1-F782431BA90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4">
                    <a:lumMod val="75000"/>
                  </a:schemeClr>
                </a:gs>
                <a:gs pos="0">
                  <a:schemeClr val="accent4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5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Three">
              <a:extLst>
                <a:ext uri="{FF2B5EF4-FFF2-40B4-BE49-F238E27FC236}">
                  <a16:creationId xmlns:a16="http://schemas.microsoft.com/office/drawing/2014/main" id="{4710BC5D-E705-4AC5-B38A-0054AD155CC9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4">
                    <a:lumMod val="75000"/>
                  </a:schemeClr>
                </a:gs>
                <a:gs pos="19000">
                  <a:schemeClr val="accent4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5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4" name="Four">
              <a:extLst>
                <a:ext uri="{FF2B5EF4-FFF2-40B4-BE49-F238E27FC236}">
                  <a16:creationId xmlns:a16="http://schemas.microsoft.com/office/drawing/2014/main" id="{A8430AB1-D76B-47D2-9657-3CDB53768556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9000">
                  <a:schemeClr val="accent4">
                    <a:alpha val="0"/>
                    <a:lumMod val="60000"/>
                    <a:lumOff val="4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500" dirty="0">
                <a:solidFill>
                  <a:srgbClr val="172144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185937D-4FCD-4669-85C1-201844D3B0DA}"/>
              </a:ext>
            </a:extLst>
          </p:cNvPr>
          <p:cNvSpPr txBox="1"/>
          <p:nvPr/>
        </p:nvSpPr>
        <p:spPr>
          <a:xfrm>
            <a:off x="4549207" y="1468994"/>
            <a:ext cx="2997936" cy="132343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80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İzleme</a:t>
            </a:r>
            <a:endParaRPr lang="en-US" sz="14347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954802D-8F73-4431-A648-7142A8DDFA9F}"/>
              </a:ext>
            </a:extLst>
          </p:cNvPr>
          <p:cNvSpPr txBox="1"/>
          <p:nvPr/>
        </p:nvSpPr>
        <p:spPr>
          <a:xfrm>
            <a:off x="7343526" y="4155348"/>
            <a:ext cx="302726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accent4"/>
                </a:solidFill>
                <a:latin typeface="Corbel" panose="020B0503020204020204" pitchFamily="34" charset="0"/>
              </a:rPr>
              <a:t>Ocak</a:t>
            </a:r>
            <a:r>
              <a:rPr lang="en-US" sz="2000" b="1" dirty="0">
                <a:solidFill>
                  <a:schemeClr val="accent4"/>
                </a:solidFill>
                <a:latin typeface="Corbel" panose="020B0503020204020204" pitchFamily="34" charset="0"/>
              </a:rPr>
              <a:t> 2024</a:t>
            </a:r>
            <a:endParaRPr lang="tr-TR" sz="2000" b="1" dirty="0">
              <a:solidFill>
                <a:schemeClr val="accent4"/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accent4"/>
                </a:solidFill>
                <a:latin typeface="Corbel" panose="020B0503020204020204" pitchFamily="34" charset="0"/>
              </a:rPr>
              <a:t>Mayıs</a:t>
            </a:r>
            <a:r>
              <a:rPr lang="en-US" sz="2000" b="1" dirty="0">
                <a:solidFill>
                  <a:schemeClr val="accent4"/>
                </a:solidFill>
                <a:latin typeface="Corbel" panose="020B0503020204020204" pitchFamily="34" charset="0"/>
              </a:rPr>
              <a:t> – </a:t>
            </a:r>
            <a:r>
              <a:rPr lang="en-US" sz="2000" b="1" dirty="0" err="1">
                <a:solidFill>
                  <a:schemeClr val="accent4"/>
                </a:solidFill>
                <a:latin typeface="Corbel" panose="020B0503020204020204" pitchFamily="34" charset="0"/>
              </a:rPr>
              <a:t>Haziran</a:t>
            </a:r>
            <a:r>
              <a:rPr lang="en-US" sz="2000" b="1" dirty="0">
                <a:solidFill>
                  <a:schemeClr val="accent4"/>
                </a:solidFill>
                <a:latin typeface="Corbel" panose="020B0503020204020204" pitchFamily="34" charset="0"/>
              </a:rPr>
              <a:t> 2024</a:t>
            </a:r>
            <a:endParaRPr lang="tr-TR" sz="2000" b="1" dirty="0">
              <a:solidFill>
                <a:schemeClr val="accent4"/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accent4"/>
                </a:solidFill>
                <a:latin typeface="Corbel" panose="020B0503020204020204" pitchFamily="34" charset="0"/>
              </a:rPr>
              <a:t>Temmuz</a:t>
            </a:r>
            <a:r>
              <a:rPr lang="en-US" sz="2000" b="1" dirty="0">
                <a:solidFill>
                  <a:schemeClr val="accent4"/>
                </a:solidFill>
                <a:latin typeface="Corbel" panose="020B0503020204020204" pitchFamily="34" charset="0"/>
              </a:rPr>
              <a:t> 2024</a:t>
            </a:r>
          </a:p>
          <a:p>
            <a:pPr defTabSz="228554">
              <a:lnSpc>
                <a:spcPct val="150000"/>
              </a:lnSpc>
              <a:defRPr/>
            </a:pPr>
            <a:endParaRPr lang="en-US" sz="2000" b="1" dirty="0">
              <a:solidFill>
                <a:schemeClr val="accent4"/>
              </a:solidFill>
              <a:latin typeface="Corbel" panose="020B0503020204020204" pitchFamily="34" charset="0"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5E4C0595-C767-499C-A3A5-65A9CF3F6E38}"/>
              </a:ext>
            </a:extLst>
          </p:cNvPr>
          <p:cNvSpPr/>
          <p:nvPr/>
        </p:nvSpPr>
        <p:spPr>
          <a:xfrm>
            <a:off x="5234883" y="2889026"/>
            <a:ext cx="1822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28554">
              <a:defRPr/>
            </a:pPr>
            <a:r>
              <a:rPr lang="tr-TR" b="1" dirty="0">
                <a:solidFill>
                  <a:schemeClr val="bg1"/>
                </a:solidFill>
                <a:latin typeface="Corbel" panose="020B0503020204020204" pitchFamily="34" charset="0"/>
              </a:rPr>
              <a:t>İzleme Programı</a:t>
            </a:r>
            <a:endParaRPr lang="en-US" sz="105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35" name="TextBox 49">
            <a:extLst>
              <a:ext uri="{FF2B5EF4-FFF2-40B4-BE49-F238E27FC236}">
                <a16:creationId xmlns:a16="http://schemas.microsoft.com/office/drawing/2014/main" id="{BA7F8FA8-2E7D-4DD3-85C1-678D1BBBBDDD}"/>
              </a:ext>
            </a:extLst>
          </p:cNvPr>
          <p:cNvSpPr txBox="1"/>
          <p:nvPr/>
        </p:nvSpPr>
        <p:spPr>
          <a:xfrm>
            <a:off x="1497577" y="4155348"/>
            <a:ext cx="6650488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İzleme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Programına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alınacak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kurumların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ilanı</a:t>
            </a:r>
            <a:endParaRPr lang="en-US" sz="2000" b="1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İzleme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Programı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saha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ziyareti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ve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raporlama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süreci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endParaRPr lang="tr-TR" sz="2000" b="1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  <a:p>
            <a:pPr defTabSz="228554">
              <a:lnSpc>
                <a:spcPct val="150000"/>
              </a:lnSpc>
              <a:defRPr/>
            </a:pP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Raporların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yayımlanması</a:t>
            </a:r>
            <a:r>
              <a:rPr lang="en-US" sz="2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90225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4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20000" decel="8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43960E6-1DFE-4599-A773-680591B2EA3C}"/>
              </a:ext>
            </a:extLst>
          </p:cNvPr>
          <p:cNvGrpSpPr/>
          <p:nvPr/>
        </p:nvGrpSpPr>
        <p:grpSpPr>
          <a:xfrm>
            <a:off x="4642973" y="1184058"/>
            <a:ext cx="2680639" cy="3314243"/>
            <a:chOff x="1989136" y="6069421"/>
            <a:chExt cx="4457394" cy="569370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D874182-B17B-480A-8BAB-2199C544CD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7700" y="6757742"/>
              <a:ext cx="3668830" cy="3916089"/>
            </a:xfrm>
            <a:custGeom>
              <a:avLst/>
              <a:gdLst>
                <a:gd name="T0" fmla="*/ 317 w 579"/>
                <a:gd name="T1" fmla="*/ 98 h 618"/>
                <a:gd name="T2" fmla="*/ 579 w 579"/>
                <a:gd name="T3" fmla="*/ 143 h 618"/>
                <a:gd name="T4" fmla="*/ 537 w 579"/>
                <a:gd name="T5" fmla="*/ 106 h 618"/>
                <a:gd name="T6" fmla="*/ 106 w 579"/>
                <a:gd name="T7" fmla="*/ 183 h 618"/>
                <a:gd name="T8" fmla="*/ 92 w 579"/>
                <a:gd name="T9" fmla="*/ 555 h 618"/>
                <a:gd name="T10" fmla="*/ 159 w 579"/>
                <a:gd name="T11" fmla="*/ 618 h 618"/>
                <a:gd name="T12" fmla="*/ 317 w 579"/>
                <a:gd name="T13" fmla="*/ 98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9" h="618">
                  <a:moveTo>
                    <a:pt x="317" y="98"/>
                  </a:moveTo>
                  <a:cubicBezTo>
                    <a:pt x="418" y="64"/>
                    <a:pt x="515" y="87"/>
                    <a:pt x="579" y="143"/>
                  </a:cubicBezTo>
                  <a:cubicBezTo>
                    <a:pt x="537" y="106"/>
                    <a:pt x="537" y="106"/>
                    <a:pt x="537" y="106"/>
                  </a:cubicBezTo>
                  <a:cubicBezTo>
                    <a:pt x="417" y="0"/>
                    <a:pt x="217" y="36"/>
                    <a:pt x="106" y="183"/>
                  </a:cubicBezTo>
                  <a:cubicBezTo>
                    <a:pt x="13" y="304"/>
                    <a:pt x="12" y="458"/>
                    <a:pt x="92" y="555"/>
                  </a:cubicBezTo>
                  <a:cubicBezTo>
                    <a:pt x="107" y="573"/>
                    <a:pt x="113" y="577"/>
                    <a:pt x="159" y="618"/>
                  </a:cubicBezTo>
                  <a:cubicBezTo>
                    <a:pt x="0" y="476"/>
                    <a:pt x="79" y="177"/>
                    <a:pt x="317" y="9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4AC20FE-ABC0-4994-AD6F-D967B4DCD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9136" y="6069421"/>
              <a:ext cx="4256912" cy="5593461"/>
            </a:xfrm>
            <a:custGeom>
              <a:avLst/>
              <a:gdLst>
                <a:gd name="T0" fmla="*/ 319 w 673"/>
                <a:gd name="T1" fmla="*/ 735 h 883"/>
                <a:gd name="T2" fmla="*/ 191 w 673"/>
                <a:gd name="T3" fmla="*/ 357 h 883"/>
                <a:gd name="T4" fmla="*/ 585 w 673"/>
                <a:gd name="T5" fmla="*/ 170 h 883"/>
                <a:gd name="T6" fmla="*/ 673 w 673"/>
                <a:gd name="T7" fmla="*/ 226 h 883"/>
                <a:gd name="T8" fmla="*/ 673 w 673"/>
                <a:gd name="T9" fmla="*/ 89 h 883"/>
                <a:gd name="T10" fmla="*/ 632 w 673"/>
                <a:gd name="T11" fmla="*/ 71 h 883"/>
                <a:gd name="T12" fmla="*/ 99 w 673"/>
                <a:gd name="T13" fmla="*/ 323 h 883"/>
                <a:gd name="T14" fmla="*/ 272 w 673"/>
                <a:gd name="T15" fmla="*/ 834 h 883"/>
                <a:gd name="T16" fmla="*/ 673 w 673"/>
                <a:gd name="T17" fmla="*/ 751 h 883"/>
                <a:gd name="T18" fmla="*/ 673 w 673"/>
                <a:gd name="T19" fmla="*/ 614 h 883"/>
                <a:gd name="T20" fmla="*/ 319 w 673"/>
                <a:gd name="T21" fmla="*/ 735 h 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3" h="883">
                  <a:moveTo>
                    <a:pt x="319" y="735"/>
                  </a:moveTo>
                  <a:cubicBezTo>
                    <a:pt x="175" y="682"/>
                    <a:pt x="118" y="513"/>
                    <a:pt x="191" y="357"/>
                  </a:cubicBezTo>
                  <a:cubicBezTo>
                    <a:pt x="264" y="201"/>
                    <a:pt x="441" y="117"/>
                    <a:pt x="585" y="170"/>
                  </a:cubicBezTo>
                  <a:cubicBezTo>
                    <a:pt x="620" y="182"/>
                    <a:pt x="649" y="202"/>
                    <a:pt x="673" y="226"/>
                  </a:cubicBezTo>
                  <a:cubicBezTo>
                    <a:pt x="673" y="89"/>
                    <a:pt x="673" y="89"/>
                    <a:pt x="673" y="89"/>
                  </a:cubicBezTo>
                  <a:cubicBezTo>
                    <a:pt x="660" y="82"/>
                    <a:pt x="646" y="76"/>
                    <a:pt x="632" y="71"/>
                  </a:cubicBezTo>
                  <a:cubicBezTo>
                    <a:pt x="437" y="0"/>
                    <a:pt x="198" y="113"/>
                    <a:pt x="99" y="323"/>
                  </a:cubicBezTo>
                  <a:cubicBezTo>
                    <a:pt x="0" y="534"/>
                    <a:pt x="78" y="763"/>
                    <a:pt x="272" y="834"/>
                  </a:cubicBezTo>
                  <a:cubicBezTo>
                    <a:pt x="405" y="883"/>
                    <a:pt x="558" y="845"/>
                    <a:pt x="673" y="751"/>
                  </a:cubicBezTo>
                  <a:cubicBezTo>
                    <a:pt x="673" y="614"/>
                    <a:pt x="673" y="614"/>
                    <a:pt x="673" y="614"/>
                  </a:cubicBezTo>
                  <a:cubicBezTo>
                    <a:pt x="587" y="726"/>
                    <a:pt x="441" y="780"/>
                    <a:pt x="319" y="73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43E2A5C-9561-43A2-A922-41F9FDAE0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375" y="10827536"/>
              <a:ext cx="3187672" cy="935585"/>
            </a:xfrm>
            <a:custGeom>
              <a:avLst/>
              <a:gdLst>
                <a:gd name="T0" fmla="*/ 247 w 504"/>
                <a:gd name="T1" fmla="*/ 103 h 147"/>
                <a:gd name="T2" fmla="*/ 0 w 504"/>
                <a:gd name="T3" fmla="*/ 21 h 147"/>
                <a:gd name="T4" fmla="*/ 42 w 504"/>
                <a:gd name="T5" fmla="*/ 58 h 147"/>
                <a:gd name="T6" fmla="*/ 298 w 504"/>
                <a:gd name="T7" fmla="*/ 139 h 147"/>
                <a:gd name="T8" fmla="*/ 504 w 504"/>
                <a:gd name="T9" fmla="*/ 68 h 147"/>
                <a:gd name="T10" fmla="*/ 504 w 504"/>
                <a:gd name="T11" fmla="*/ 0 h 147"/>
                <a:gd name="T12" fmla="*/ 247 w 504"/>
                <a:gd name="T13" fmla="*/ 103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147">
                  <a:moveTo>
                    <a:pt x="247" y="103"/>
                  </a:moveTo>
                  <a:cubicBezTo>
                    <a:pt x="153" y="108"/>
                    <a:pt x="65" y="79"/>
                    <a:pt x="0" y="21"/>
                  </a:cubicBezTo>
                  <a:cubicBezTo>
                    <a:pt x="42" y="58"/>
                    <a:pt x="42" y="58"/>
                    <a:pt x="42" y="58"/>
                  </a:cubicBezTo>
                  <a:cubicBezTo>
                    <a:pt x="111" y="119"/>
                    <a:pt x="203" y="147"/>
                    <a:pt x="298" y="139"/>
                  </a:cubicBezTo>
                  <a:cubicBezTo>
                    <a:pt x="375" y="133"/>
                    <a:pt x="444" y="107"/>
                    <a:pt x="504" y="68"/>
                  </a:cubicBezTo>
                  <a:cubicBezTo>
                    <a:pt x="504" y="0"/>
                    <a:pt x="504" y="0"/>
                    <a:pt x="504" y="0"/>
                  </a:cubicBezTo>
                  <a:cubicBezTo>
                    <a:pt x="434" y="58"/>
                    <a:pt x="346" y="97"/>
                    <a:pt x="247" y="10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65D8A56-E7D6-4C22-A2E5-4AB5DD0C8B91}"/>
              </a:ext>
            </a:extLst>
          </p:cNvPr>
          <p:cNvSpPr txBox="1"/>
          <p:nvPr/>
        </p:nvSpPr>
        <p:spPr>
          <a:xfrm>
            <a:off x="1905000" y="2461425"/>
            <a:ext cx="1028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amberW04-Bold" panose="01000000000000000000" pitchFamily="2" charset="-94"/>
                <a:ea typeface="Open Sans Extrabold" panose="020B0906030804020204" pitchFamily="34" charset="0"/>
                <a:cs typeface="Open Sans Extrabold" panose="020B0906030804020204" pitchFamily="34" charset="0"/>
              </a:rPr>
              <a:t>YÖKAK</a:t>
            </a:r>
            <a:r>
              <a:rPr lang="tr-TR" sz="7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amberW04-Bold" panose="01000000000000000000" pitchFamily="2" charset="-94"/>
                <a:ea typeface="Open Sans Extrabold" panose="020B0906030804020204" pitchFamily="34" charset="0"/>
                <a:cs typeface="Open Sans Extrabold" panose="020B0906030804020204" pitchFamily="34" charset="0"/>
              </a:rPr>
              <a:t> Faaliyetleri</a:t>
            </a:r>
            <a:endParaRPr lang="en-US" sz="7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CamberW04-Bold" panose="01000000000000000000" pitchFamily="2" charset="-94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43C522C-A494-436A-B7E1-8AC3A26402E2}"/>
              </a:ext>
            </a:extLst>
          </p:cNvPr>
          <p:cNvGrpSpPr/>
          <p:nvPr/>
        </p:nvGrpSpPr>
        <p:grpSpPr>
          <a:xfrm>
            <a:off x="7164918" y="1485573"/>
            <a:ext cx="1155710" cy="2736636"/>
            <a:chOff x="6246048" y="6630772"/>
            <a:chExt cx="1864488" cy="4631141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B7E6225-AAE8-40F4-BEEB-F4C526ED11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6048" y="6630772"/>
              <a:ext cx="1416742" cy="4190084"/>
            </a:xfrm>
            <a:custGeom>
              <a:avLst/>
              <a:gdLst>
                <a:gd name="T0" fmla="*/ 0 w 223"/>
                <a:gd name="T1" fmla="*/ 0 h 662"/>
                <a:gd name="T2" fmla="*/ 0 w 223"/>
                <a:gd name="T3" fmla="*/ 137 h 662"/>
                <a:gd name="T4" fmla="*/ 40 w 223"/>
                <a:gd name="T5" fmla="*/ 459 h 662"/>
                <a:gd name="T6" fmla="*/ 0 w 223"/>
                <a:gd name="T7" fmla="*/ 525 h 662"/>
                <a:gd name="T8" fmla="*/ 0 w 223"/>
                <a:gd name="T9" fmla="*/ 662 h 662"/>
                <a:gd name="T10" fmla="*/ 132 w 223"/>
                <a:gd name="T11" fmla="*/ 492 h 662"/>
                <a:gd name="T12" fmla="*/ 0 w 223"/>
                <a:gd name="T13" fmla="*/ 0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662">
                  <a:moveTo>
                    <a:pt x="0" y="0"/>
                  </a:moveTo>
                  <a:cubicBezTo>
                    <a:pt x="0" y="137"/>
                    <a:pt x="0" y="137"/>
                    <a:pt x="0" y="137"/>
                  </a:cubicBezTo>
                  <a:cubicBezTo>
                    <a:pt x="76" y="214"/>
                    <a:pt x="96" y="340"/>
                    <a:pt x="40" y="459"/>
                  </a:cubicBezTo>
                  <a:cubicBezTo>
                    <a:pt x="29" y="483"/>
                    <a:pt x="15" y="505"/>
                    <a:pt x="0" y="525"/>
                  </a:cubicBezTo>
                  <a:cubicBezTo>
                    <a:pt x="0" y="662"/>
                    <a:pt x="0" y="662"/>
                    <a:pt x="0" y="662"/>
                  </a:cubicBezTo>
                  <a:cubicBezTo>
                    <a:pt x="54" y="617"/>
                    <a:pt x="100" y="560"/>
                    <a:pt x="132" y="492"/>
                  </a:cubicBezTo>
                  <a:cubicBezTo>
                    <a:pt x="223" y="298"/>
                    <a:pt x="164" y="87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793FBEE-8677-4096-858C-22A492AD5D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6048" y="6904762"/>
              <a:ext cx="1864488" cy="4357151"/>
            </a:xfrm>
            <a:custGeom>
              <a:avLst/>
              <a:gdLst>
                <a:gd name="T0" fmla="*/ 135 w 294"/>
                <a:gd name="T1" fmla="*/ 68 h 688"/>
                <a:gd name="T2" fmla="*/ 62 w 294"/>
                <a:gd name="T3" fmla="*/ 0 h 688"/>
                <a:gd name="T4" fmla="*/ 0 w 294"/>
                <a:gd name="T5" fmla="*/ 620 h 688"/>
                <a:gd name="T6" fmla="*/ 0 w 294"/>
                <a:gd name="T7" fmla="*/ 688 h 688"/>
                <a:gd name="T8" fmla="*/ 135 w 294"/>
                <a:gd name="T9" fmla="*/ 68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4" h="688">
                  <a:moveTo>
                    <a:pt x="135" y="68"/>
                  </a:moveTo>
                  <a:cubicBezTo>
                    <a:pt x="117" y="47"/>
                    <a:pt x="106" y="39"/>
                    <a:pt x="62" y="0"/>
                  </a:cubicBezTo>
                  <a:cubicBezTo>
                    <a:pt x="248" y="165"/>
                    <a:pt x="188" y="463"/>
                    <a:pt x="0" y="62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207" y="552"/>
                    <a:pt x="294" y="254"/>
                    <a:pt x="135" y="6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DB84026-95FE-4159-B7B8-024CCD8318DE}"/>
              </a:ext>
            </a:extLst>
          </p:cNvPr>
          <p:cNvGrpSpPr/>
          <p:nvPr/>
        </p:nvGrpSpPr>
        <p:grpSpPr>
          <a:xfrm>
            <a:off x="7953479" y="1225296"/>
            <a:ext cx="1620289" cy="1401307"/>
            <a:chOff x="5394326" y="5557838"/>
            <a:chExt cx="1520825" cy="1358900"/>
          </a:xfrm>
        </p:grpSpPr>
        <p:sp>
          <p:nvSpPr>
            <p:cNvPr id="91" name="Freeform 40">
              <a:extLst>
                <a:ext uri="{FF2B5EF4-FFF2-40B4-BE49-F238E27FC236}">
                  <a16:creationId xmlns:a16="http://schemas.microsoft.com/office/drawing/2014/main" id="{1C16B4A2-E09F-4A27-A5CD-B2BE81809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3238" y="5721351"/>
              <a:ext cx="868363" cy="928688"/>
            </a:xfrm>
            <a:custGeom>
              <a:avLst/>
              <a:gdLst>
                <a:gd name="T0" fmla="*/ 317 w 579"/>
                <a:gd name="T1" fmla="*/ 98 h 618"/>
                <a:gd name="T2" fmla="*/ 579 w 579"/>
                <a:gd name="T3" fmla="*/ 143 h 618"/>
                <a:gd name="T4" fmla="*/ 537 w 579"/>
                <a:gd name="T5" fmla="*/ 106 h 618"/>
                <a:gd name="T6" fmla="*/ 106 w 579"/>
                <a:gd name="T7" fmla="*/ 183 h 618"/>
                <a:gd name="T8" fmla="*/ 92 w 579"/>
                <a:gd name="T9" fmla="*/ 555 h 618"/>
                <a:gd name="T10" fmla="*/ 159 w 579"/>
                <a:gd name="T11" fmla="*/ 618 h 618"/>
                <a:gd name="T12" fmla="*/ 317 w 579"/>
                <a:gd name="T13" fmla="*/ 98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9" h="618">
                  <a:moveTo>
                    <a:pt x="317" y="98"/>
                  </a:moveTo>
                  <a:cubicBezTo>
                    <a:pt x="418" y="64"/>
                    <a:pt x="515" y="87"/>
                    <a:pt x="579" y="143"/>
                  </a:cubicBezTo>
                  <a:cubicBezTo>
                    <a:pt x="537" y="106"/>
                    <a:pt x="537" y="106"/>
                    <a:pt x="537" y="106"/>
                  </a:cubicBezTo>
                  <a:cubicBezTo>
                    <a:pt x="417" y="0"/>
                    <a:pt x="217" y="36"/>
                    <a:pt x="106" y="183"/>
                  </a:cubicBezTo>
                  <a:cubicBezTo>
                    <a:pt x="13" y="304"/>
                    <a:pt x="12" y="458"/>
                    <a:pt x="92" y="555"/>
                  </a:cubicBezTo>
                  <a:cubicBezTo>
                    <a:pt x="107" y="573"/>
                    <a:pt x="113" y="577"/>
                    <a:pt x="159" y="618"/>
                  </a:cubicBezTo>
                  <a:cubicBezTo>
                    <a:pt x="0" y="476"/>
                    <a:pt x="79" y="177"/>
                    <a:pt x="317" y="98"/>
                  </a:cubicBezTo>
                  <a:close/>
                </a:path>
              </a:pathLst>
            </a:custGeom>
            <a:solidFill>
              <a:schemeClr val="accent4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92" name="Freeform 41">
              <a:extLst>
                <a:ext uri="{FF2B5EF4-FFF2-40B4-BE49-F238E27FC236}">
                  <a16:creationId xmlns:a16="http://schemas.microsoft.com/office/drawing/2014/main" id="{DD9D3AFE-253A-4D4E-A7C8-6E2A8FAD39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8326" y="5756276"/>
              <a:ext cx="1266825" cy="1152525"/>
            </a:xfrm>
            <a:custGeom>
              <a:avLst/>
              <a:gdLst>
                <a:gd name="T0" fmla="*/ 639 w 844"/>
                <a:gd name="T1" fmla="*/ 68 h 767"/>
                <a:gd name="T2" fmla="*/ 566 w 844"/>
                <a:gd name="T3" fmla="*/ 0 h 767"/>
                <a:gd name="T4" fmla="*/ 247 w 844"/>
                <a:gd name="T5" fmla="*/ 723 h 767"/>
                <a:gd name="T6" fmla="*/ 0 w 844"/>
                <a:gd name="T7" fmla="*/ 641 h 767"/>
                <a:gd name="T8" fmla="*/ 42 w 844"/>
                <a:gd name="T9" fmla="*/ 678 h 767"/>
                <a:gd name="T10" fmla="*/ 298 w 844"/>
                <a:gd name="T11" fmla="*/ 759 h 767"/>
                <a:gd name="T12" fmla="*/ 639 w 844"/>
                <a:gd name="T13" fmla="*/ 68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4" h="767">
                  <a:moveTo>
                    <a:pt x="639" y="68"/>
                  </a:moveTo>
                  <a:cubicBezTo>
                    <a:pt x="621" y="47"/>
                    <a:pt x="610" y="39"/>
                    <a:pt x="566" y="0"/>
                  </a:cubicBezTo>
                  <a:cubicBezTo>
                    <a:pt x="822" y="226"/>
                    <a:pt x="614" y="702"/>
                    <a:pt x="247" y="723"/>
                  </a:cubicBezTo>
                  <a:cubicBezTo>
                    <a:pt x="153" y="728"/>
                    <a:pt x="65" y="699"/>
                    <a:pt x="0" y="641"/>
                  </a:cubicBezTo>
                  <a:cubicBezTo>
                    <a:pt x="42" y="678"/>
                    <a:pt x="42" y="678"/>
                    <a:pt x="42" y="678"/>
                  </a:cubicBezTo>
                  <a:cubicBezTo>
                    <a:pt x="111" y="739"/>
                    <a:pt x="203" y="767"/>
                    <a:pt x="298" y="759"/>
                  </a:cubicBezTo>
                  <a:cubicBezTo>
                    <a:pt x="641" y="732"/>
                    <a:pt x="844" y="308"/>
                    <a:pt x="639" y="68"/>
                  </a:cubicBezTo>
                  <a:close/>
                </a:path>
              </a:pathLst>
            </a:custGeom>
            <a:solidFill>
              <a:schemeClr val="accent4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93" name="Freeform 42">
              <a:extLst>
                <a:ext uri="{FF2B5EF4-FFF2-40B4-BE49-F238E27FC236}">
                  <a16:creationId xmlns:a16="http://schemas.microsoft.com/office/drawing/2014/main" id="{5005E0E1-CE41-4F05-8CB0-7CA440F64C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94326" y="5557838"/>
              <a:ext cx="1357313" cy="1358900"/>
            </a:xfrm>
            <a:custGeom>
              <a:avLst/>
              <a:gdLst>
                <a:gd name="T0" fmla="*/ 632 w 904"/>
                <a:gd name="T1" fmla="*/ 71 h 905"/>
                <a:gd name="T2" fmla="*/ 805 w 904"/>
                <a:gd name="T3" fmla="*/ 581 h 905"/>
                <a:gd name="T4" fmla="*/ 272 w 904"/>
                <a:gd name="T5" fmla="*/ 834 h 905"/>
                <a:gd name="T6" fmla="*/ 99 w 904"/>
                <a:gd name="T7" fmla="*/ 323 h 905"/>
                <a:gd name="T8" fmla="*/ 632 w 904"/>
                <a:gd name="T9" fmla="*/ 71 h 905"/>
                <a:gd name="T10" fmla="*/ 319 w 904"/>
                <a:gd name="T11" fmla="*/ 735 h 905"/>
                <a:gd name="T12" fmla="*/ 713 w 904"/>
                <a:gd name="T13" fmla="*/ 548 h 905"/>
                <a:gd name="T14" fmla="*/ 585 w 904"/>
                <a:gd name="T15" fmla="*/ 170 h 905"/>
                <a:gd name="T16" fmla="*/ 191 w 904"/>
                <a:gd name="T17" fmla="*/ 357 h 905"/>
                <a:gd name="T18" fmla="*/ 319 w 904"/>
                <a:gd name="T19" fmla="*/ 735 h 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4" h="905">
                  <a:moveTo>
                    <a:pt x="632" y="71"/>
                  </a:moveTo>
                  <a:cubicBezTo>
                    <a:pt x="826" y="142"/>
                    <a:pt x="904" y="371"/>
                    <a:pt x="805" y="581"/>
                  </a:cubicBezTo>
                  <a:cubicBezTo>
                    <a:pt x="706" y="792"/>
                    <a:pt x="467" y="905"/>
                    <a:pt x="272" y="834"/>
                  </a:cubicBezTo>
                  <a:cubicBezTo>
                    <a:pt x="78" y="763"/>
                    <a:pt x="0" y="534"/>
                    <a:pt x="99" y="323"/>
                  </a:cubicBezTo>
                  <a:cubicBezTo>
                    <a:pt x="198" y="113"/>
                    <a:pt x="437" y="0"/>
                    <a:pt x="632" y="71"/>
                  </a:cubicBezTo>
                  <a:close/>
                  <a:moveTo>
                    <a:pt x="319" y="735"/>
                  </a:moveTo>
                  <a:cubicBezTo>
                    <a:pt x="463" y="788"/>
                    <a:pt x="640" y="704"/>
                    <a:pt x="713" y="548"/>
                  </a:cubicBezTo>
                  <a:cubicBezTo>
                    <a:pt x="786" y="392"/>
                    <a:pt x="729" y="223"/>
                    <a:pt x="585" y="170"/>
                  </a:cubicBezTo>
                  <a:cubicBezTo>
                    <a:pt x="441" y="117"/>
                    <a:pt x="264" y="201"/>
                    <a:pt x="191" y="357"/>
                  </a:cubicBezTo>
                  <a:cubicBezTo>
                    <a:pt x="118" y="513"/>
                    <a:pt x="175" y="682"/>
                    <a:pt x="319" y="735"/>
                  </a:cubicBezTo>
                </a:path>
              </a:pathLst>
            </a:custGeom>
            <a:solidFill>
              <a:schemeClr val="accent4"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7692CD4-8124-477A-A141-1701C4D3BF07}"/>
              </a:ext>
            </a:extLst>
          </p:cNvPr>
          <p:cNvGrpSpPr/>
          <p:nvPr/>
        </p:nvGrpSpPr>
        <p:grpSpPr>
          <a:xfrm>
            <a:off x="4234376" y="4321553"/>
            <a:ext cx="667163" cy="645748"/>
            <a:chOff x="965201" y="4870451"/>
            <a:chExt cx="228600" cy="228600"/>
          </a:xfrm>
          <a:solidFill>
            <a:schemeClr val="accent2">
              <a:alpha val="35000"/>
            </a:schemeClr>
          </a:solidFill>
        </p:grpSpPr>
        <p:sp>
          <p:nvSpPr>
            <p:cNvPr id="95" name="Freeform 46">
              <a:extLst>
                <a:ext uri="{FF2B5EF4-FFF2-40B4-BE49-F238E27FC236}">
                  <a16:creationId xmlns:a16="http://schemas.microsoft.com/office/drawing/2014/main" id="{3AE5073D-EF14-43E8-8333-61C84BB9F55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201" y="4954588"/>
              <a:ext cx="228600" cy="60325"/>
            </a:xfrm>
            <a:custGeom>
              <a:avLst/>
              <a:gdLst>
                <a:gd name="T0" fmla="*/ 132 w 152"/>
                <a:gd name="T1" fmla="*/ 40 h 40"/>
                <a:gd name="T2" fmla="*/ 20 w 152"/>
                <a:gd name="T3" fmla="*/ 40 h 40"/>
                <a:gd name="T4" fmla="*/ 0 w 152"/>
                <a:gd name="T5" fmla="*/ 20 h 40"/>
                <a:gd name="T6" fmla="*/ 20 w 152"/>
                <a:gd name="T7" fmla="*/ 0 h 40"/>
                <a:gd name="T8" fmla="*/ 132 w 152"/>
                <a:gd name="T9" fmla="*/ 0 h 40"/>
                <a:gd name="T10" fmla="*/ 152 w 152"/>
                <a:gd name="T11" fmla="*/ 20 h 40"/>
                <a:gd name="T12" fmla="*/ 132 w 152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40">
                  <a:moveTo>
                    <a:pt x="132" y="40"/>
                  </a:move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43" y="0"/>
                    <a:pt x="152" y="9"/>
                    <a:pt x="152" y="20"/>
                  </a:cubicBezTo>
                  <a:cubicBezTo>
                    <a:pt x="152" y="31"/>
                    <a:pt x="143" y="40"/>
                    <a:pt x="132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96" name="Freeform 47">
              <a:extLst>
                <a:ext uri="{FF2B5EF4-FFF2-40B4-BE49-F238E27FC236}">
                  <a16:creationId xmlns:a16="http://schemas.microsoft.com/office/drawing/2014/main" id="{42C37ECA-2E9F-4F3A-9939-862CEB70E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9338" y="4870451"/>
              <a:ext cx="60325" cy="228600"/>
            </a:xfrm>
            <a:custGeom>
              <a:avLst/>
              <a:gdLst>
                <a:gd name="T0" fmla="*/ 20 w 40"/>
                <a:gd name="T1" fmla="*/ 152 h 152"/>
                <a:gd name="T2" fmla="*/ 0 w 40"/>
                <a:gd name="T3" fmla="*/ 132 h 152"/>
                <a:gd name="T4" fmla="*/ 0 w 40"/>
                <a:gd name="T5" fmla="*/ 20 h 152"/>
                <a:gd name="T6" fmla="*/ 20 w 40"/>
                <a:gd name="T7" fmla="*/ 0 h 152"/>
                <a:gd name="T8" fmla="*/ 40 w 40"/>
                <a:gd name="T9" fmla="*/ 20 h 152"/>
                <a:gd name="T10" fmla="*/ 40 w 40"/>
                <a:gd name="T11" fmla="*/ 132 h 152"/>
                <a:gd name="T12" fmla="*/ 20 w 40"/>
                <a:gd name="T13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152">
                  <a:moveTo>
                    <a:pt x="20" y="152"/>
                  </a:moveTo>
                  <a:cubicBezTo>
                    <a:pt x="9" y="152"/>
                    <a:pt x="0" y="143"/>
                    <a:pt x="0" y="13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0" y="143"/>
                    <a:pt x="31" y="152"/>
                    <a:pt x="20" y="1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7973B98E-7F43-4812-8DB9-70BB973C4A96}"/>
              </a:ext>
            </a:extLst>
          </p:cNvPr>
          <p:cNvGrpSpPr/>
          <p:nvPr/>
        </p:nvGrpSpPr>
        <p:grpSpPr>
          <a:xfrm>
            <a:off x="4305129" y="1184939"/>
            <a:ext cx="1041857" cy="951121"/>
            <a:chOff x="2887663" y="5300663"/>
            <a:chExt cx="977901" cy="922338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D57DC74F-57E3-4DFE-8E97-422BADC7F3EF}"/>
                </a:ext>
              </a:extLst>
            </p:cNvPr>
            <p:cNvGrpSpPr/>
            <p:nvPr/>
          </p:nvGrpSpPr>
          <p:grpSpPr>
            <a:xfrm>
              <a:off x="2887663" y="5335588"/>
              <a:ext cx="920750" cy="887413"/>
              <a:chOff x="2887663" y="5335588"/>
              <a:chExt cx="920750" cy="887413"/>
            </a:xfrm>
          </p:grpSpPr>
          <p:sp>
            <p:nvSpPr>
              <p:cNvPr id="100" name="Freeform 37">
                <a:extLst>
                  <a:ext uri="{FF2B5EF4-FFF2-40B4-BE49-F238E27FC236}">
                    <a16:creationId xmlns:a16="http://schemas.microsoft.com/office/drawing/2014/main" id="{6C794459-CB2B-421B-B6D5-79A62E96BB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3563" y="5335588"/>
                <a:ext cx="684213" cy="660400"/>
              </a:xfrm>
              <a:custGeom>
                <a:avLst/>
                <a:gdLst>
                  <a:gd name="T0" fmla="*/ 50 w 456"/>
                  <a:gd name="T1" fmla="*/ 114 h 440"/>
                  <a:gd name="T2" fmla="*/ 36 w 456"/>
                  <a:gd name="T3" fmla="*/ 129 h 440"/>
                  <a:gd name="T4" fmla="*/ 0 w 456"/>
                  <a:gd name="T5" fmla="*/ 181 h 440"/>
                  <a:gd name="T6" fmla="*/ 150 w 456"/>
                  <a:gd name="T7" fmla="*/ 118 h 440"/>
                  <a:gd name="T8" fmla="*/ 375 w 456"/>
                  <a:gd name="T9" fmla="*/ 440 h 440"/>
                  <a:gd name="T10" fmla="*/ 404 w 456"/>
                  <a:gd name="T11" fmla="*/ 397 h 440"/>
                  <a:gd name="T12" fmla="*/ 428 w 456"/>
                  <a:gd name="T13" fmla="*/ 323 h 440"/>
                  <a:gd name="T14" fmla="*/ 50 w 456"/>
                  <a:gd name="T15" fmla="*/ 114 h 4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6" h="440">
                    <a:moveTo>
                      <a:pt x="50" y="114"/>
                    </a:moveTo>
                    <a:cubicBezTo>
                      <a:pt x="45" y="119"/>
                      <a:pt x="40" y="124"/>
                      <a:pt x="36" y="129"/>
                    </a:cubicBezTo>
                    <a:cubicBezTo>
                      <a:pt x="31" y="135"/>
                      <a:pt x="31" y="135"/>
                      <a:pt x="0" y="181"/>
                    </a:cubicBezTo>
                    <a:cubicBezTo>
                      <a:pt x="33" y="133"/>
                      <a:pt x="92" y="114"/>
                      <a:pt x="150" y="118"/>
                    </a:cubicBezTo>
                    <a:cubicBezTo>
                      <a:pt x="324" y="131"/>
                      <a:pt x="456" y="323"/>
                      <a:pt x="375" y="440"/>
                    </a:cubicBezTo>
                    <a:cubicBezTo>
                      <a:pt x="404" y="397"/>
                      <a:pt x="404" y="397"/>
                      <a:pt x="404" y="397"/>
                    </a:cubicBezTo>
                    <a:cubicBezTo>
                      <a:pt x="419" y="377"/>
                      <a:pt x="427" y="351"/>
                      <a:pt x="428" y="323"/>
                    </a:cubicBezTo>
                    <a:cubicBezTo>
                      <a:pt x="435" y="148"/>
                      <a:pt x="178" y="0"/>
                      <a:pt x="50" y="114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  <a:alpha val="35000"/>
                </a:schemeClr>
              </a:solidFill>
              <a:ln>
                <a:noFill/>
              </a:ln>
            </p:spPr>
            <p:txBody>
              <a:bodyPr vert="horz" wrap="square" lIns="45714" tIns="22857" rIns="45714" bIns="22857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900" dirty="0">
                  <a:latin typeface="CamberW04-Regular" panose="01000000000000000000" pitchFamily="2" charset="-94"/>
                </a:endParaRPr>
              </a:p>
            </p:txBody>
          </p:sp>
          <p:sp>
            <p:nvSpPr>
              <p:cNvPr id="101" name="Freeform 38">
                <a:extLst>
                  <a:ext uri="{FF2B5EF4-FFF2-40B4-BE49-F238E27FC236}">
                    <a16:creationId xmlns:a16="http://schemas.microsoft.com/office/drawing/2014/main" id="{D908106B-F5EE-494A-9C3B-65C9CB2F5F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7663" y="5473701"/>
                <a:ext cx="920750" cy="749300"/>
              </a:xfrm>
              <a:custGeom>
                <a:avLst/>
                <a:gdLst>
                  <a:gd name="T0" fmla="*/ 613 w 613"/>
                  <a:gd name="T1" fmla="*/ 351 h 499"/>
                  <a:gd name="T2" fmla="*/ 446 w 613"/>
                  <a:gd name="T3" fmla="*/ 436 h 499"/>
                  <a:gd name="T4" fmla="*/ 253 w 613"/>
                  <a:gd name="T5" fmla="*/ 385 h 499"/>
                  <a:gd name="T6" fmla="*/ 107 w 613"/>
                  <a:gd name="T7" fmla="*/ 0 h 499"/>
                  <a:gd name="T8" fmla="*/ 77 w 613"/>
                  <a:gd name="T9" fmla="*/ 43 h 499"/>
                  <a:gd name="T10" fmla="*/ 207 w 613"/>
                  <a:gd name="T11" fmla="*/ 418 h 499"/>
                  <a:gd name="T12" fmla="*/ 496 w 613"/>
                  <a:gd name="T13" fmla="*/ 462 h 499"/>
                  <a:gd name="T14" fmla="*/ 574 w 613"/>
                  <a:gd name="T15" fmla="*/ 405 h 499"/>
                  <a:gd name="T16" fmla="*/ 613 w 613"/>
                  <a:gd name="T17" fmla="*/ 351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13" h="499">
                    <a:moveTo>
                      <a:pt x="613" y="351"/>
                    </a:moveTo>
                    <a:cubicBezTo>
                      <a:pt x="575" y="405"/>
                      <a:pt x="512" y="432"/>
                      <a:pt x="446" y="436"/>
                    </a:cubicBezTo>
                    <a:cubicBezTo>
                      <a:pt x="379" y="439"/>
                      <a:pt x="310" y="418"/>
                      <a:pt x="253" y="385"/>
                    </a:cubicBezTo>
                    <a:cubicBezTo>
                      <a:pt x="98" y="294"/>
                      <a:pt x="27" y="115"/>
                      <a:pt x="107" y="0"/>
                    </a:cubicBezTo>
                    <a:cubicBezTo>
                      <a:pt x="77" y="43"/>
                      <a:pt x="77" y="43"/>
                      <a:pt x="77" y="43"/>
                    </a:cubicBezTo>
                    <a:cubicBezTo>
                      <a:pt x="0" y="154"/>
                      <a:pt x="64" y="324"/>
                      <a:pt x="207" y="418"/>
                    </a:cubicBezTo>
                    <a:cubicBezTo>
                      <a:pt x="292" y="473"/>
                      <a:pt x="403" y="499"/>
                      <a:pt x="496" y="462"/>
                    </a:cubicBezTo>
                    <a:cubicBezTo>
                      <a:pt x="529" y="448"/>
                      <a:pt x="555" y="429"/>
                      <a:pt x="574" y="405"/>
                    </a:cubicBezTo>
                    <a:cubicBezTo>
                      <a:pt x="581" y="398"/>
                      <a:pt x="581" y="397"/>
                      <a:pt x="613" y="351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  <a:alpha val="35000"/>
                </a:schemeClr>
              </a:solidFill>
              <a:ln>
                <a:noFill/>
              </a:ln>
            </p:spPr>
            <p:txBody>
              <a:bodyPr vert="horz" wrap="square" lIns="45714" tIns="22857" rIns="45714" bIns="22857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900" dirty="0">
                  <a:latin typeface="CamberW04-Regular" panose="01000000000000000000" pitchFamily="2" charset="-94"/>
                </a:endParaRPr>
              </a:p>
            </p:txBody>
          </p:sp>
        </p:grpSp>
        <p:sp>
          <p:nvSpPr>
            <p:cNvPr id="99" name="Freeform 39">
              <a:extLst>
                <a:ext uri="{FF2B5EF4-FFF2-40B4-BE49-F238E27FC236}">
                  <a16:creationId xmlns:a16="http://schemas.microsoft.com/office/drawing/2014/main" id="{5D2D35D0-2648-42B4-BC8D-770C5E47003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990851" y="5300663"/>
              <a:ext cx="874713" cy="873125"/>
            </a:xfrm>
            <a:custGeom>
              <a:avLst/>
              <a:gdLst>
                <a:gd name="T0" fmla="*/ 302 w 583"/>
                <a:gd name="T1" fmla="*/ 41 h 581"/>
                <a:gd name="T2" fmla="*/ 578 w 583"/>
                <a:gd name="T3" fmla="*/ 365 h 581"/>
                <a:gd name="T4" fmla="*/ 282 w 583"/>
                <a:gd name="T5" fmla="*/ 540 h 581"/>
                <a:gd name="T6" fmla="*/ 6 w 583"/>
                <a:gd name="T7" fmla="*/ 216 h 581"/>
                <a:gd name="T8" fmla="*/ 302 w 583"/>
                <a:gd name="T9" fmla="*/ 41 h 581"/>
                <a:gd name="T10" fmla="*/ 284 w 583"/>
                <a:gd name="T11" fmla="*/ 475 h 581"/>
                <a:gd name="T12" fmla="*/ 503 w 583"/>
                <a:gd name="T13" fmla="*/ 346 h 581"/>
                <a:gd name="T14" fmla="*/ 299 w 583"/>
                <a:gd name="T15" fmla="*/ 106 h 581"/>
                <a:gd name="T16" fmla="*/ 80 w 583"/>
                <a:gd name="T17" fmla="*/ 236 h 581"/>
                <a:gd name="T18" fmla="*/ 284 w 583"/>
                <a:gd name="T19" fmla="*/ 475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3" h="581">
                  <a:moveTo>
                    <a:pt x="302" y="41"/>
                  </a:moveTo>
                  <a:cubicBezTo>
                    <a:pt x="459" y="82"/>
                    <a:pt x="583" y="227"/>
                    <a:pt x="578" y="365"/>
                  </a:cubicBezTo>
                  <a:cubicBezTo>
                    <a:pt x="572" y="503"/>
                    <a:pt x="440" y="581"/>
                    <a:pt x="282" y="540"/>
                  </a:cubicBezTo>
                  <a:cubicBezTo>
                    <a:pt x="124" y="499"/>
                    <a:pt x="0" y="354"/>
                    <a:pt x="6" y="216"/>
                  </a:cubicBezTo>
                  <a:cubicBezTo>
                    <a:pt x="11" y="79"/>
                    <a:pt x="144" y="0"/>
                    <a:pt x="302" y="41"/>
                  </a:cubicBezTo>
                  <a:close/>
                  <a:moveTo>
                    <a:pt x="284" y="475"/>
                  </a:moveTo>
                  <a:cubicBezTo>
                    <a:pt x="401" y="506"/>
                    <a:pt x="499" y="448"/>
                    <a:pt x="503" y="346"/>
                  </a:cubicBezTo>
                  <a:cubicBezTo>
                    <a:pt x="508" y="244"/>
                    <a:pt x="416" y="136"/>
                    <a:pt x="299" y="106"/>
                  </a:cubicBezTo>
                  <a:cubicBezTo>
                    <a:pt x="182" y="76"/>
                    <a:pt x="84" y="134"/>
                    <a:pt x="80" y="236"/>
                  </a:cubicBezTo>
                  <a:cubicBezTo>
                    <a:pt x="76" y="337"/>
                    <a:pt x="168" y="445"/>
                    <a:pt x="284" y="475"/>
                  </a:cubicBezTo>
                </a:path>
              </a:pathLst>
            </a:custGeom>
            <a:solidFill>
              <a:schemeClr val="accent3">
                <a:alpha val="35000"/>
              </a:schemeClr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sp>
        <p:nvSpPr>
          <p:cNvPr id="102" name="Oval 101">
            <a:extLst>
              <a:ext uri="{FF2B5EF4-FFF2-40B4-BE49-F238E27FC236}">
                <a16:creationId xmlns:a16="http://schemas.microsoft.com/office/drawing/2014/main" id="{CCD621AF-CE3A-4D84-9D5E-6028A9A41ED2}"/>
              </a:ext>
            </a:extLst>
          </p:cNvPr>
          <p:cNvSpPr/>
          <p:nvPr/>
        </p:nvSpPr>
        <p:spPr>
          <a:xfrm>
            <a:off x="3235101" y="3567960"/>
            <a:ext cx="538478" cy="521195"/>
          </a:xfrm>
          <a:prstGeom prst="ellipse">
            <a:avLst/>
          </a:prstGeom>
          <a:noFill/>
          <a:ln w="101600">
            <a:solidFill>
              <a:schemeClr val="bg2">
                <a:alpha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CamberW04-Regular" panose="01000000000000000000" pitchFamily="2" charset="-94"/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D9534D2-BF1F-487E-AD56-0983D0ECF6E7}"/>
              </a:ext>
            </a:extLst>
          </p:cNvPr>
          <p:cNvGrpSpPr/>
          <p:nvPr/>
        </p:nvGrpSpPr>
        <p:grpSpPr>
          <a:xfrm>
            <a:off x="2721906" y="2361792"/>
            <a:ext cx="262230" cy="246237"/>
            <a:chOff x="1752601" y="4673601"/>
            <a:chExt cx="106363" cy="103188"/>
          </a:xfrm>
          <a:solidFill>
            <a:schemeClr val="accent1">
              <a:alpha val="35000"/>
            </a:schemeClr>
          </a:solidFill>
        </p:grpSpPr>
        <p:sp>
          <p:nvSpPr>
            <p:cNvPr id="104" name="Freeform 48">
              <a:extLst>
                <a:ext uri="{FF2B5EF4-FFF2-40B4-BE49-F238E27FC236}">
                  <a16:creationId xmlns:a16="http://schemas.microsoft.com/office/drawing/2014/main" id="{252A06CF-A9E1-4B3B-A897-0EC867822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1" y="4673601"/>
              <a:ext cx="106363" cy="103188"/>
            </a:xfrm>
            <a:custGeom>
              <a:avLst/>
              <a:gdLst>
                <a:gd name="T0" fmla="*/ 59 w 70"/>
                <a:gd name="T1" fmla="*/ 69 h 69"/>
                <a:gd name="T2" fmla="*/ 52 w 70"/>
                <a:gd name="T3" fmla="*/ 66 h 69"/>
                <a:gd name="T4" fmla="*/ 4 w 70"/>
                <a:gd name="T5" fmla="*/ 18 h 69"/>
                <a:gd name="T6" fmla="*/ 4 w 70"/>
                <a:gd name="T7" fmla="*/ 4 h 69"/>
                <a:gd name="T8" fmla="*/ 18 w 70"/>
                <a:gd name="T9" fmla="*/ 4 h 69"/>
                <a:gd name="T10" fmla="*/ 66 w 70"/>
                <a:gd name="T11" fmla="*/ 52 h 69"/>
                <a:gd name="T12" fmla="*/ 66 w 70"/>
                <a:gd name="T13" fmla="*/ 66 h 69"/>
                <a:gd name="T14" fmla="*/ 59 w 70"/>
                <a:gd name="T15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9">
                  <a:moveTo>
                    <a:pt x="59" y="69"/>
                  </a:moveTo>
                  <a:cubicBezTo>
                    <a:pt x="56" y="69"/>
                    <a:pt x="54" y="68"/>
                    <a:pt x="52" y="6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0" y="14"/>
                    <a:pt x="0" y="8"/>
                    <a:pt x="4" y="4"/>
                  </a:cubicBezTo>
                  <a:cubicBezTo>
                    <a:pt x="8" y="0"/>
                    <a:pt x="14" y="0"/>
                    <a:pt x="18" y="4"/>
                  </a:cubicBezTo>
                  <a:cubicBezTo>
                    <a:pt x="66" y="52"/>
                    <a:pt x="66" y="52"/>
                    <a:pt x="66" y="52"/>
                  </a:cubicBezTo>
                  <a:cubicBezTo>
                    <a:pt x="70" y="56"/>
                    <a:pt x="70" y="62"/>
                    <a:pt x="66" y="66"/>
                  </a:cubicBezTo>
                  <a:cubicBezTo>
                    <a:pt x="64" y="68"/>
                    <a:pt x="62" y="69"/>
                    <a:pt x="59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05" name="Freeform 49">
              <a:extLst>
                <a:ext uri="{FF2B5EF4-FFF2-40B4-BE49-F238E27FC236}">
                  <a16:creationId xmlns:a16="http://schemas.microsoft.com/office/drawing/2014/main" id="{85223E0F-E84A-4027-BC63-D510F5A80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1" y="4673601"/>
              <a:ext cx="106363" cy="103188"/>
            </a:xfrm>
            <a:custGeom>
              <a:avLst/>
              <a:gdLst>
                <a:gd name="T0" fmla="*/ 11 w 70"/>
                <a:gd name="T1" fmla="*/ 69 h 69"/>
                <a:gd name="T2" fmla="*/ 4 w 70"/>
                <a:gd name="T3" fmla="*/ 66 h 69"/>
                <a:gd name="T4" fmla="*/ 4 w 70"/>
                <a:gd name="T5" fmla="*/ 52 h 69"/>
                <a:gd name="T6" fmla="*/ 52 w 70"/>
                <a:gd name="T7" fmla="*/ 4 h 69"/>
                <a:gd name="T8" fmla="*/ 66 w 70"/>
                <a:gd name="T9" fmla="*/ 4 h 69"/>
                <a:gd name="T10" fmla="*/ 66 w 70"/>
                <a:gd name="T11" fmla="*/ 18 h 69"/>
                <a:gd name="T12" fmla="*/ 18 w 70"/>
                <a:gd name="T13" fmla="*/ 66 h 69"/>
                <a:gd name="T14" fmla="*/ 11 w 70"/>
                <a:gd name="T15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9">
                  <a:moveTo>
                    <a:pt x="11" y="69"/>
                  </a:moveTo>
                  <a:cubicBezTo>
                    <a:pt x="8" y="69"/>
                    <a:pt x="6" y="68"/>
                    <a:pt x="4" y="66"/>
                  </a:cubicBezTo>
                  <a:cubicBezTo>
                    <a:pt x="0" y="62"/>
                    <a:pt x="0" y="56"/>
                    <a:pt x="4" y="52"/>
                  </a:cubicBezTo>
                  <a:cubicBezTo>
                    <a:pt x="52" y="4"/>
                    <a:pt x="52" y="4"/>
                    <a:pt x="52" y="4"/>
                  </a:cubicBezTo>
                  <a:cubicBezTo>
                    <a:pt x="56" y="0"/>
                    <a:pt x="62" y="0"/>
                    <a:pt x="66" y="4"/>
                  </a:cubicBezTo>
                  <a:cubicBezTo>
                    <a:pt x="70" y="8"/>
                    <a:pt x="70" y="14"/>
                    <a:pt x="66" y="18"/>
                  </a:cubicBezTo>
                  <a:cubicBezTo>
                    <a:pt x="18" y="66"/>
                    <a:pt x="18" y="66"/>
                    <a:pt x="18" y="66"/>
                  </a:cubicBezTo>
                  <a:cubicBezTo>
                    <a:pt x="16" y="68"/>
                    <a:pt x="14" y="69"/>
                    <a:pt x="11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DFBBC954-412D-498A-94EB-38E05C5C8189}"/>
              </a:ext>
            </a:extLst>
          </p:cNvPr>
          <p:cNvGrpSpPr/>
          <p:nvPr/>
        </p:nvGrpSpPr>
        <p:grpSpPr>
          <a:xfrm>
            <a:off x="6846144" y="4671231"/>
            <a:ext cx="964055" cy="666276"/>
            <a:chOff x="2303463" y="7181851"/>
            <a:chExt cx="904875" cy="646113"/>
          </a:xfrm>
        </p:grpSpPr>
        <p:sp>
          <p:nvSpPr>
            <p:cNvPr id="107" name="Freeform 43">
              <a:extLst>
                <a:ext uri="{FF2B5EF4-FFF2-40B4-BE49-F238E27FC236}">
                  <a16:creationId xmlns:a16="http://schemas.microsoft.com/office/drawing/2014/main" id="{36444400-E1BA-4F79-9652-0258D9F6DF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1576" y="7253288"/>
              <a:ext cx="625475" cy="276225"/>
            </a:xfrm>
            <a:custGeom>
              <a:avLst/>
              <a:gdLst>
                <a:gd name="T0" fmla="*/ 416 w 416"/>
                <a:gd name="T1" fmla="*/ 156 h 183"/>
                <a:gd name="T2" fmla="*/ 301 w 416"/>
                <a:gd name="T3" fmla="*/ 34 h 183"/>
                <a:gd name="T4" fmla="*/ 33 w 416"/>
                <a:gd name="T5" fmla="*/ 78 h 183"/>
                <a:gd name="T6" fmla="*/ 2 w 416"/>
                <a:gd name="T7" fmla="*/ 137 h 183"/>
                <a:gd name="T8" fmla="*/ 0 w 416"/>
                <a:gd name="T9" fmla="*/ 168 h 183"/>
                <a:gd name="T10" fmla="*/ 45 w 416"/>
                <a:gd name="T11" fmla="*/ 86 h 183"/>
                <a:gd name="T12" fmla="*/ 287 w 416"/>
                <a:gd name="T13" fmla="*/ 49 h 183"/>
                <a:gd name="T14" fmla="*/ 407 w 416"/>
                <a:gd name="T15" fmla="*/ 141 h 183"/>
                <a:gd name="T16" fmla="*/ 415 w 416"/>
                <a:gd name="T17" fmla="*/ 183 h 183"/>
                <a:gd name="T18" fmla="*/ 416 w 416"/>
                <a:gd name="T19" fmla="*/ 156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6" h="183">
                  <a:moveTo>
                    <a:pt x="416" y="156"/>
                  </a:moveTo>
                  <a:cubicBezTo>
                    <a:pt x="413" y="97"/>
                    <a:pt x="357" y="54"/>
                    <a:pt x="301" y="34"/>
                  </a:cubicBezTo>
                  <a:cubicBezTo>
                    <a:pt x="206" y="0"/>
                    <a:pt x="90" y="20"/>
                    <a:pt x="33" y="78"/>
                  </a:cubicBezTo>
                  <a:cubicBezTo>
                    <a:pt x="18" y="94"/>
                    <a:pt x="6" y="114"/>
                    <a:pt x="2" y="137"/>
                  </a:cubicBezTo>
                  <a:cubicBezTo>
                    <a:pt x="1" y="145"/>
                    <a:pt x="1" y="148"/>
                    <a:pt x="0" y="168"/>
                  </a:cubicBezTo>
                  <a:cubicBezTo>
                    <a:pt x="1" y="136"/>
                    <a:pt x="20" y="107"/>
                    <a:pt x="45" y="86"/>
                  </a:cubicBezTo>
                  <a:cubicBezTo>
                    <a:pt x="107" y="35"/>
                    <a:pt x="207" y="25"/>
                    <a:pt x="287" y="49"/>
                  </a:cubicBezTo>
                  <a:cubicBezTo>
                    <a:pt x="336" y="63"/>
                    <a:pt x="387" y="94"/>
                    <a:pt x="407" y="141"/>
                  </a:cubicBezTo>
                  <a:cubicBezTo>
                    <a:pt x="413" y="155"/>
                    <a:pt x="416" y="169"/>
                    <a:pt x="415" y="183"/>
                  </a:cubicBezTo>
                  <a:cubicBezTo>
                    <a:pt x="416" y="160"/>
                    <a:pt x="416" y="161"/>
                    <a:pt x="416" y="156"/>
                  </a:cubicBezTo>
                  <a:close/>
                </a:path>
              </a:pathLst>
            </a:custGeom>
            <a:solidFill>
              <a:schemeClr val="accent5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08" name="Freeform 44">
              <a:extLst>
                <a:ext uri="{FF2B5EF4-FFF2-40B4-BE49-F238E27FC236}">
                  <a16:creationId xmlns:a16="http://schemas.microsoft.com/office/drawing/2014/main" id="{AF554ACE-51ED-4760-9C65-55069FFF15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0451" y="7473951"/>
              <a:ext cx="849313" cy="354013"/>
            </a:xfrm>
            <a:custGeom>
              <a:avLst/>
              <a:gdLst>
                <a:gd name="T0" fmla="*/ 564 w 566"/>
                <a:gd name="T1" fmla="*/ 20 h 236"/>
                <a:gd name="T2" fmla="*/ 220 w 566"/>
                <a:gd name="T3" fmla="*/ 192 h 236"/>
                <a:gd name="T4" fmla="*/ 3 w 566"/>
                <a:gd name="T5" fmla="*/ 0 h 236"/>
                <a:gd name="T6" fmla="*/ 3 w 566"/>
                <a:gd name="T7" fmla="*/ 0 h 236"/>
                <a:gd name="T8" fmla="*/ 3 w 566"/>
                <a:gd name="T9" fmla="*/ 0 h 236"/>
                <a:gd name="T10" fmla="*/ 2 w 566"/>
                <a:gd name="T11" fmla="*/ 20 h 236"/>
                <a:gd name="T12" fmla="*/ 19 w 566"/>
                <a:gd name="T13" fmla="*/ 88 h 236"/>
                <a:gd name="T14" fmla="*/ 361 w 566"/>
                <a:gd name="T15" fmla="*/ 212 h 236"/>
                <a:gd name="T16" fmla="*/ 526 w 566"/>
                <a:gd name="T17" fmla="*/ 128 h 236"/>
                <a:gd name="T18" fmla="*/ 564 w 566"/>
                <a:gd name="T19" fmla="*/ 2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6" h="236">
                  <a:moveTo>
                    <a:pt x="564" y="20"/>
                  </a:moveTo>
                  <a:cubicBezTo>
                    <a:pt x="559" y="139"/>
                    <a:pt x="393" y="222"/>
                    <a:pt x="220" y="192"/>
                  </a:cubicBezTo>
                  <a:cubicBezTo>
                    <a:pt x="87" y="169"/>
                    <a:pt x="0" y="86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" y="41"/>
                    <a:pt x="7" y="65"/>
                    <a:pt x="19" y="88"/>
                  </a:cubicBezTo>
                  <a:cubicBezTo>
                    <a:pt x="70" y="184"/>
                    <a:pt x="223" y="236"/>
                    <a:pt x="361" y="212"/>
                  </a:cubicBezTo>
                  <a:cubicBezTo>
                    <a:pt x="421" y="201"/>
                    <a:pt x="485" y="174"/>
                    <a:pt x="526" y="128"/>
                  </a:cubicBezTo>
                  <a:cubicBezTo>
                    <a:pt x="566" y="83"/>
                    <a:pt x="563" y="43"/>
                    <a:pt x="564" y="20"/>
                  </a:cubicBezTo>
                  <a:close/>
                </a:path>
              </a:pathLst>
            </a:custGeom>
            <a:solidFill>
              <a:schemeClr val="accent5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09" name="Freeform 45">
              <a:extLst>
                <a:ext uri="{FF2B5EF4-FFF2-40B4-BE49-F238E27FC236}">
                  <a16:creationId xmlns:a16="http://schemas.microsoft.com/office/drawing/2014/main" id="{1BB0E356-D673-4AA0-AFC1-72F43DD58D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03463" y="7181851"/>
              <a:ext cx="904875" cy="614363"/>
            </a:xfrm>
            <a:custGeom>
              <a:avLst/>
              <a:gdLst>
                <a:gd name="T0" fmla="*/ 347 w 603"/>
                <a:gd name="T1" fmla="*/ 20 h 409"/>
                <a:gd name="T2" fmla="*/ 578 w 603"/>
                <a:gd name="T3" fmla="*/ 240 h 409"/>
                <a:gd name="T4" fmla="*/ 256 w 603"/>
                <a:gd name="T5" fmla="*/ 389 h 409"/>
                <a:gd name="T6" fmla="*/ 25 w 603"/>
                <a:gd name="T7" fmla="*/ 168 h 409"/>
                <a:gd name="T8" fmla="*/ 347 w 603"/>
                <a:gd name="T9" fmla="*/ 20 h 409"/>
                <a:gd name="T10" fmla="*/ 268 w 603"/>
                <a:gd name="T11" fmla="*/ 341 h 409"/>
                <a:gd name="T12" fmla="*/ 506 w 603"/>
                <a:gd name="T13" fmla="*/ 231 h 409"/>
                <a:gd name="T14" fmla="*/ 335 w 603"/>
                <a:gd name="T15" fmla="*/ 68 h 409"/>
                <a:gd name="T16" fmla="*/ 97 w 603"/>
                <a:gd name="T17" fmla="*/ 178 h 409"/>
                <a:gd name="T18" fmla="*/ 268 w 603"/>
                <a:gd name="T19" fmla="*/ 341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3" h="409">
                  <a:moveTo>
                    <a:pt x="347" y="20"/>
                  </a:moveTo>
                  <a:cubicBezTo>
                    <a:pt x="499" y="40"/>
                    <a:pt x="603" y="139"/>
                    <a:pt x="578" y="240"/>
                  </a:cubicBezTo>
                  <a:cubicBezTo>
                    <a:pt x="553" y="342"/>
                    <a:pt x="408" y="409"/>
                    <a:pt x="256" y="389"/>
                  </a:cubicBezTo>
                  <a:cubicBezTo>
                    <a:pt x="103" y="369"/>
                    <a:pt x="0" y="270"/>
                    <a:pt x="25" y="168"/>
                  </a:cubicBezTo>
                  <a:cubicBezTo>
                    <a:pt x="50" y="67"/>
                    <a:pt x="194" y="0"/>
                    <a:pt x="347" y="20"/>
                  </a:cubicBezTo>
                  <a:close/>
                  <a:moveTo>
                    <a:pt x="268" y="341"/>
                  </a:moveTo>
                  <a:cubicBezTo>
                    <a:pt x="381" y="355"/>
                    <a:pt x="488" y="306"/>
                    <a:pt x="506" y="231"/>
                  </a:cubicBezTo>
                  <a:cubicBezTo>
                    <a:pt x="525" y="156"/>
                    <a:pt x="448" y="82"/>
                    <a:pt x="335" y="68"/>
                  </a:cubicBezTo>
                  <a:cubicBezTo>
                    <a:pt x="222" y="53"/>
                    <a:pt x="115" y="102"/>
                    <a:pt x="97" y="178"/>
                  </a:cubicBezTo>
                  <a:cubicBezTo>
                    <a:pt x="78" y="253"/>
                    <a:pt x="155" y="326"/>
                    <a:pt x="268" y="341"/>
                  </a:cubicBezTo>
                </a:path>
              </a:pathLst>
            </a:custGeom>
            <a:solidFill>
              <a:schemeClr val="accent5"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51A05A0-EFBC-4ACA-AA9F-1AA065520AFC}"/>
              </a:ext>
            </a:extLst>
          </p:cNvPr>
          <p:cNvGrpSpPr/>
          <p:nvPr/>
        </p:nvGrpSpPr>
        <p:grpSpPr>
          <a:xfrm>
            <a:off x="8114369" y="4227132"/>
            <a:ext cx="311235" cy="301246"/>
            <a:chOff x="9175399" y="8544046"/>
            <a:chExt cx="626208" cy="626207"/>
          </a:xfrm>
        </p:grpSpPr>
        <p:sp>
          <p:nvSpPr>
            <p:cNvPr id="111" name="Freeform 46">
              <a:extLst>
                <a:ext uri="{FF2B5EF4-FFF2-40B4-BE49-F238E27FC236}">
                  <a16:creationId xmlns:a16="http://schemas.microsoft.com/office/drawing/2014/main" id="{158DC225-CFEA-4B39-B317-FD2CB04F2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5399" y="8774525"/>
              <a:ext cx="626208" cy="165250"/>
            </a:xfrm>
            <a:custGeom>
              <a:avLst/>
              <a:gdLst>
                <a:gd name="T0" fmla="*/ 132 w 152"/>
                <a:gd name="T1" fmla="*/ 40 h 40"/>
                <a:gd name="T2" fmla="*/ 20 w 152"/>
                <a:gd name="T3" fmla="*/ 40 h 40"/>
                <a:gd name="T4" fmla="*/ 0 w 152"/>
                <a:gd name="T5" fmla="*/ 20 h 40"/>
                <a:gd name="T6" fmla="*/ 20 w 152"/>
                <a:gd name="T7" fmla="*/ 0 h 40"/>
                <a:gd name="T8" fmla="*/ 132 w 152"/>
                <a:gd name="T9" fmla="*/ 0 h 40"/>
                <a:gd name="T10" fmla="*/ 152 w 152"/>
                <a:gd name="T11" fmla="*/ 20 h 40"/>
                <a:gd name="T12" fmla="*/ 132 w 152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40">
                  <a:moveTo>
                    <a:pt x="132" y="40"/>
                  </a:move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43" y="0"/>
                    <a:pt x="152" y="9"/>
                    <a:pt x="152" y="20"/>
                  </a:cubicBezTo>
                  <a:cubicBezTo>
                    <a:pt x="152" y="31"/>
                    <a:pt x="143" y="40"/>
                    <a:pt x="132" y="40"/>
                  </a:cubicBezTo>
                  <a:close/>
                </a:path>
              </a:pathLst>
            </a:custGeom>
            <a:solidFill>
              <a:schemeClr val="accent2"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12" name="Freeform 47">
              <a:extLst>
                <a:ext uri="{FF2B5EF4-FFF2-40B4-BE49-F238E27FC236}">
                  <a16:creationId xmlns:a16="http://schemas.microsoft.com/office/drawing/2014/main" id="{A112BD42-2C96-48EA-B077-C8A276E66F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5862" y="8544046"/>
              <a:ext cx="165250" cy="626207"/>
            </a:xfrm>
            <a:custGeom>
              <a:avLst/>
              <a:gdLst>
                <a:gd name="T0" fmla="*/ 20 w 40"/>
                <a:gd name="T1" fmla="*/ 152 h 152"/>
                <a:gd name="T2" fmla="*/ 0 w 40"/>
                <a:gd name="T3" fmla="*/ 132 h 152"/>
                <a:gd name="T4" fmla="*/ 0 w 40"/>
                <a:gd name="T5" fmla="*/ 20 h 152"/>
                <a:gd name="T6" fmla="*/ 20 w 40"/>
                <a:gd name="T7" fmla="*/ 0 h 152"/>
                <a:gd name="T8" fmla="*/ 40 w 40"/>
                <a:gd name="T9" fmla="*/ 20 h 152"/>
                <a:gd name="T10" fmla="*/ 40 w 40"/>
                <a:gd name="T11" fmla="*/ 132 h 152"/>
                <a:gd name="T12" fmla="*/ 20 w 40"/>
                <a:gd name="T13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152">
                  <a:moveTo>
                    <a:pt x="20" y="152"/>
                  </a:moveTo>
                  <a:cubicBezTo>
                    <a:pt x="9" y="152"/>
                    <a:pt x="0" y="143"/>
                    <a:pt x="0" y="13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0" y="143"/>
                    <a:pt x="31" y="152"/>
                    <a:pt x="20" y="152"/>
                  </a:cubicBezTo>
                  <a:close/>
                </a:path>
              </a:pathLst>
            </a:custGeom>
            <a:solidFill>
              <a:schemeClr val="accent2"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8E65C6AA-7235-4653-9DD9-70F86184F2CB}"/>
              </a:ext>
            </a:extLst>
          </p:cNvPr>
          <p:cNvGrpSpPr/>
          <p:nvPr/>
        </p:nvGrpSpPr>
        <p:grpSpPr>
          <a:xfrm>
            <a:off x="2836191" y="5149589"/>
            <a:ext cx="262230" cy="246237"/>
            <a:chOff x="1752601" y="4673601"/>
            <a:chExt cx="106363" cy="103188"/>
          </a:xfrm>
          <a:solidFill>
            <a:schemeClr val="accent1">
              <a:alpha val="35000"/>
            </a:schemeClr>
          </a:solidFill>
        </p:grpSpPr>
        <p:sp>
          <p:nvSpPr>
            <p:cNvPr id="114" name="Freeform 48">
              <a:extLst>
                <a:ext uri="{FF2B5EF4-FFF2-40B4-BE49-F238E27FC236}">
                  <a16:creationId xmlns:a16="http://schemas.microsoft.com/office/drawing/2014/main" id="{46447012-C2FB-4AC3-9823-BF5E0D553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1" y="4673601"/>
              <a:ext cx="106363" cy="103188"/>
            </a:xfrm>
            <a:custGeom>
              <a:avLst/>
              <a:gdLst>
                <a:gd name="T0" fmla="*/ 59 w 70"/>
                <a:gd name="T1" fmla="*/ 69 h 69"/>
                <a:gd name="T2" fmla="*/ 52 w 70"/>
                <a:gd name="T3" fmla="*/ 66 h 69"/>
                <a:gd name="T4" fmla="*/ 4 w 70"/>
                <a:gd name="T5" fmla="*/ 18 h 69"/>
                <a:gd name="T6" fmla="*/ 4 w 70"/>
                <a:gd name="T7" fmla="*/ 4 h 69"/>
                <a:gd name="T8" fmla="*/ 18 w 70"/>
                <a:gd name="T9" fmla="*/ 4 h 69"/>
                <a:gd name="T10" fmla="*/ 66 w 70"/>
                <a:gd name="T11" fmla="*/ 52 h 69"/>
                <a:gd name="T12" fmla="*/ 66 w 70"/>
                <a:gd name="T13" fmla="*/ 66 h 69"/>
                <a:gd name="T14" fmla="*/ 59 w 70"/>
                <a:gd name="T15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9">
                  <a:moveTo>
                    <a:pt x="59" y="69"/>
                  </a:moveTo>
                  <a:cubicBezTo>
                    <a:pt x="56" y="69"/>
                    <a:pt x="54" y="68"/>
                    <a:pt x="52" y="6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0" y="14"/>
                    <a:pt x="0" y="8"/>
                    <a:pt x="4" y="4"/>
                  </a:cubicBezTo>
                  <a:cubicBezTo>
                    <a:pt x="8" y="0"/>
                    <a:pt x="14" y="0"/>
                    <a:pt x="18" y="4"/>
                  </a:cubicBezTo>
                  <a:cubicBezTo>
                    <a:pt x="66" y="52"/>
                    <a:pt x="66" y="52"/>
                    <a:pt x="66" y="52"/>
                  </a:cubicBezTo>
                  <a:cubicBezTo>
                    <a:pt x="70" y="56"/>
                    <a:pt x="70" y="62"/>
                    <a:pt x="66" y="66"/>
                  </a:cubicBezTo>
                  <a:cubicBezTo>
                    <a:pt x="64" y="68"/>
                    <a:pt x="62" y="69"/>
                    <a:pt x="59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15" name="Freeform 49">
              <a:extLst>
                <a:ext uri="{FF2B5EF4-FFF2-40B4-BE49-F238E27FC236}">
                  <a16:creationId xmlns:a16="http://schemas.microsoft.com/office/drawing/2014/main" id="{D0618F8B-38D5-4652-8D27-2CE9F1D4E3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1" y="4673601"/>
              <a:ext cx="106363" cy="103188"/>
            </a:xfrm>
            <a:custGeom>
              <a:avLst/>
              <a:gdLst>
                <a:gd name="T0" fmla="*/ 11 w 70"/>
                <a:gd name="T1" fmla="*/ 69 h 69"/>
                <a:gd name="T2" fmla="*/ 4 w 70"/>
                <a:gd name="T3" fmla="*/ 66 h 69"/>
                <a:gd name="T4" fmla="*/ 4 w 70"/>
                <a:gd name="T5" fmla="*/ 52 h 69"/>
                <a:gd name="T6" fmla="*/ 52 w 70"/>
                <a:gd name="T7" fmla="*/ 4 h 69"/>
                <a:gd name="T8" fmla="*/ 66 w 70"/>
                <a:gd name="T9" fmla="*/ 4 h 69"/>
                <a:gd name="T10" fmla="*/ 66 w 70"/>
                <a:gd name="T11" fmla="*/ 18 h 69"/>
                <a:gd name="T12" fmla="*/ 18 w 70"/>
                <a:gd name="T13" fmla="*/ 66 h 69"/>
                <a:gd name="T14" fmla="*/ 11 w 70"/>
                <a:gd name="T15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9">
                  <a:moveTo>
                    <a:pt x="11" y="69"/>
                  </a:moveTo>
                  <a:cubicBezTo>
                    <a:pt x="8" y="69"/>
                    <a:pt x="6" y="68"/>
                    <a:pt x="4" y="66"/>
                  </a:cubicBezTo>
                  <a:cubicBezTo>
                    <a:pt x="0" y="62"/>
                    <a:pt x="0" y="56"/>
                    <a:pt x="4" y="52"/>
                  </a:cubicBezTo>
                  <a:cubicBezTo>
                    <a:pt x="52" y="4"/>
                    <a:pt x="52" y="4"/>
                    <a:pt x="52" y="4"/>
                  </a:cubicBezTo>
                  <a:cubicBezTo>
                    <a:pt x="56" y="0"/>
                    <a:pt x="62" y="0"/>
                    <a:pt x="66" y="4"/>
                  </a:cubicBezTo>
                  <a:cubicBezTo>
                    <a:pt x="70" y="8"/>
                    <a:pt x="70" y="14"/>
                    <a:pt x="66" y="18"/>
                  </a:cubicBezTo>
                  <a:cubicBezTo>
                    <a:pt x="18" y="66"/>
                    <a:pt x="18" y="66"/>
                    <a:pt x="18" y="66"/>
                  </a:cubicBezTo>
                  <a:cubicBezTo>
                    <a:pt x="16" y="68"/>
                    <a:pt x="14" y="69"/>
                    <a:pt x="11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CAF7A3DF-054F-4E07-9730-B6B891849C23}"/>
              </a:ext>
            </a:extLst>
          </p:cNvPr>
          <p:cNvGrpSpPr/>
          <p:nvPr/>
        </p:nvGrpSpPr>
        <p:grpSpPr>
          <a:xfrm>
            <a:off x="6919366" y="776282"/>
            <a:ext cx="667163" cy="645748"/>
            <a:chOff x="965201" y="4870451"/>
            <a:chExt cx="228600" cy="228600"/>
          </a:xfrm>
          <a:solidFill>
            <a:schemeClr val="accent2">
              <a:alpha val="35000"/>
            </a:schemeClr>
          </a:solidFill>
        </p:grpSpPr>
        <p:sp>
          <p:nvSpPr>
            <p:cNvPr id="117" name="Freeform 46">
              <a:extLst>
                <a:ext uri="{FF2B5EF4-FFF2-40B4-BE49-F238E27FC236}">
                  <a16:creationId xmlns:a16="http://schemas.microsoft.com/office/drawing/2014/main" id="{91A357EB-67F0-4B7C-A1B6-55C3AE477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201" y="4954588"/>
              <a:ext cx="228600" cy="60325"/>
            </a:xfrm>
            <a:custGeom>
              <a:avLst/>
              <a:gdLst>
                <a:gd name="T0" fmla="*/ 132 w 152"/>
                <a:gd name="T1" fmla="*/ 40 h 40"/>
                <a:gd name="T2" fmla="*/ 20 w 152"/>
                <a:gd name="T3" fmla="*/ 40 h 40"/>
                <a:gd name="T4" fmla="*/ 0 w 152"/>
                <a:gd name="T5" fmla="*/ 20 h 40"/>
                <a:gd name="T6" fmla="*/ 20 w 152"/>
                <a:gd name="T7" fmla="*/ 0 h 40"/>
                <a:gd name="T8" fmla="*/ 132 w 152"/>
                <a:gd name="T9" fmla="*/ 0 h 40"/>
                <a:gd name="T10" fmla="*/ 152 w 152"/>
                <a:gd name="T11" fmla="*/ 20 h 40"/>
                <a:gd name="T12" fmla="*/ 132 w 152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40">
                  <a:moveTo>
                    <a:pt x="132" y="40"/>
                  </a:move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43" y="0"/>
                    <a:pt x="152" y="9"/>
                    <a:pt x="152" y="20"/>
                  </a:cubicBezTo>
                  <a:cubicBezTo>
                    <a:pt x="152" y="31"/>
                    <a:pt x="143" y="40"/>
                    <a:pt x="132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18" name="Freeform 47">
              <a:extLst>
                <a:ext uri="{FF2B5EF4-FFF2-40B4-BE49-F238E27FC236}">
                  <a16:creationId xmlns:a16="http://schemas.microsoft.com/office/drawing/2014/main" id="{8C485C2C-8DF8-4E16-828B-6AE21E513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9338" y="4870451"/>
              <a:ext cx="60325" cy="228600"/>
            </a:xfrm>
            <a:custGeom>
              <a:avLst/>
              <a:gdLst>
                <a:gd name="T0" fmla="*/ 20 w 40"/>
                <a:gd name="T1" fmla="*/ 152 h 152"/>
                <a:gd name="T2" fmla="*/ 0 w 40"/>
                <a:gd name="T3" fmla="*/ 132 h 152"/>
                <a:gd name="T4" fmla="*/ 0 w 40"/>
                <a:gd name="T5" fmla="*/ 20 h 152"/>
                <a:gd name="T6" fmla="*/ 20 w 40"/>
                <a:gd name="T7" fmla="*/ 0 h 152"/>
                <a:gd name="T8" fmla="*/ 40 w 40"/>
                <a:gd name="T9" fmla="*/ 20 h 152"/>
                <a:gd name="T10" fmla="*/ 40 w 40"/>
                <a:gd name="T11" fmla="*/ 132 h 152"/>
                <a:gd name="T12" fmla="*/ 20 w 40"/>
                <a:gd name="T13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152">
                  <a:moveTo>
                    <a:pt x="20" y="152"/>
                  </a:moveTo>
                  <a:cubicBezTo>
                    <a:pt x="9" y="152"/>
                    <a:pt x="0" y="143"/>
                    <a:pt x="0" y="13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0" y="143"/>
                    <a:pt x="31" y="152"/>
                    <a:pt x="20" y="1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sp>
        <p:nvSpPr>
          <p:cNvPr id="39" name="Metin Yer Tutucusu 4">
            <a:extLst>
              <a:ext uri="{FF2B5EF4-FFF2-40B4-BE49-F238E27FC236}">
                <a16:creationId xmlns:a16="http://schemas.microsoft.com/office/drawing/2014/main" id="{07980F6A-953D-4E0A-BBA6-5DD36A6E1DEE}"/>
              </a:ext>
            </a:extLst>
          </p:cNvPr>
          <p:cNvSpPr txBox="1">
            <a:spLocks/>
          </p:cNvSpPr>
          <p:nvPr/>
        </p:nvSpPr>
        <p:spPr>
          <a:xfrm>
            <a:off x="1194542" y="5625772"/>
            <a:ext cx="10515600" cy="95527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/>
              <a:t>Doç. Dr. M. Dilek Avşaroğlu</a:t>
            </a:r>
          </a:p>
          <a:p>
            <a:pPr marL="0" indent="0" algn="ctr">
              <a:buNone/>
            </a:pPr>
            <a:r>
              <a:rPr lang="tr-TR" sz="2000" dirty="0"/>
              <a:t>Ocak 2024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6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1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1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6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6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600"/>
                            </p:stCondLst>
                            <p:childTnLst>
                              <p:par>
                                <p:cTn id="46" presetID="8" presetClass="emph" presetSubtype="0" repeatCount="indefinite" accel="48000" decel="52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3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8" presetClass="emph" presetSubtype="0" repeatCount="indefinite" accel="48000" decel="52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38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8" presetClass="emph" presetSubtype="0" repeatCount="indefinite" accel="48000" decel="52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28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8" presetClass="emph" presetSubtype="0" repeatCount="indefinite" accel="48000" decel="52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4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accel="48000" decel="52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39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10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43960E6-1DFE-4599-A773-680591B2EA3C}"/>
              </a:ext>
            </a:extLst>
          </p:cNvPr>
          <p:cNvGrpSpPr/>
          <p:nvPr/>
        </p:nvGrpSpPr>
        <p:grpSpPr>
          <a:xfrm>
            <a:off x="4642973" y="2359699"/>
            <a:ext cx="1674235" cy="2138602"/>
            <a:chOff x="1989136" y="6069421"/>
            <a:chExt cx="4457394" cy="569370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D874182-B17B-480A-8BAB-2199C544CD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7700" y="6757742"/>
              <a:ext cx="3668830" cy="3916089"/>
            </a:xfrm>
            <a:custGeom>
              <a:avLst/>
              <a:gdLst>
                <a:gd name="T0" fmla="*/ 317 w 579"/>
                <a:gd name="T1" fmla="*/ 98 h 618"/>
                <a:gd name="T2" fmla="*/ 579 w 579"/>
                <a:gd name="T3" fmla="*/ 143 h 618"/>
                <a:gd name="T4" fmla="*/ 537 w 579"/>
                <a:gd name="T5" fmla="*/ 106 h 618"/>
                <a:gd name="T6" fmla="*/ 106 w 579"/>
                <a:gd name="T7" fmla="*/ 183 h 618"/>
                <a:gd name="T8" fmla="*/ 92 w 579"/>
                <a:gd name="T9" fmla="*/ 555 h 618"/>
                <a:gd name="T10" fmla="*/ 159 w 579"/>
                <a:gd name="T11" fmla="*/ 618 h 618"/>
                <a:gd name="T12" fmla="*/ 317 w 579"/>
                <a:gd name="T13" fmla="*/ 98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9" h="618">
                  <a:moveTo>
                    <a:pt x="317" y="98"/>
                  </a:moveTo>
                  <a:cubicBezTo>
                    <a:pt x="418" y="64"/>
                    <a:pt x="515" y="87"/>
                    <a:pt x="579" y="143"/>
                  </a:cubicBezTo>
                  <a:cubicBezTo>
                    <a:pt x="537" y="106"/>
                    <a:pt x="537" y="106"/>
                    <a:pt x="537" y="106"/>
                  </a:cubicBezTo>
                  <a:cubicBezTo>
                    <a:pt x="417" y="0"/>
                    <a:pt x="217" y="36"/>
                    <a:pt x="106" y="183"/>
                  </a:cubicBezTo>
                  <a:cubicBezTo>
                    <a:pt x="13" y="304"/>
                    <a:pt x="12" y="458"/>
                    <a:pt x="92" y="555"/>
                  </a:cubicBezTo>
                  <a:cubicBezTo>
                    <a:pt x="107" y="573"/>
                    <a:pt x="113" y="577"/>
                    <a:pt x="159" y="618"/>
                  </a:cubicBezTo>
                  <a:cubicBezTo>
                    <a:pt x="0" y="476"/>
                    <a:pt x="79" y="177"/>
                    <a:pt x="317" y="9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4AC20FE-ABC0-4994-AD6F-D967B4DCD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9136" y="6069421"/>
              <a:ext cx="4256912" cy="5593461"/>
            </a:xfrm>
            <a:custGeom>
              <a:avLst/>
              <a:gdLst>
                <a:gd name="T0" fmla="*/ 319 w 673"/>
                <a:gd name="T1" fmla="*/ 735 h 883"/>
                <a:gd name="T2" fmla="*/ 191 w 673"/>
                <a:gd name="T3" fmla="*/ 357 h 883"/>
                <a:gd name="T4" fmla="*/ 585 w 673"/>
                <a:gd name="T5" fmla="*/ 170 h 883"/>
                <a:gd name="T6" fmla="*/ 673 w 673"/>
                <a:gd name="T7" fmla="*/ 226 h 883"/>
                <a:gd name="T8" fmla="*/ 673 w 673"/>
                <a:gd name="T9" fmla="*/ 89 h 883"/>
                <a:gd name="T10" fmla="*/ 632 w 673"/>
                <a:gd name="T11" fmla="*/ 71 h 883"/>
                <a:gd name="T12" fmla="*/ 99 w 673"/>
                <a:gd name="T13" fmla="*/ 323 h 883"/>
                <a:gd name="T14" fmla="*/ 272 w 673"/>
                <a:gd name="T15" fmla="*/ 834 h 883"/>
                <a:gd name="T16" fmla="*/ 673 w 673"/>
                <a:gd name="T17" fmla="*/ 751 h 883"/>
                <a:gd name="T18" fmla="*/ 673 w 673"/>
                <a:gd name="T19" fmla="*/ 614 h 883"/>
                <a:gd name="T20" fmla="*/ 319 w 673"/>
                <a:gd name="T21" fmla="*/ 735 h 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3" h="883">
                  <a:moveTo>
                    <a:pt x="319" y="735"/>
                  </a:moveTo>
                  <a:cubicBezTo>
                    <a:pt x="175" y="682"/>
                    <a:pt x="118" y="513"/>
                    <a:pt x="191" y="357"/>
                  </a:cubicBezTo>
                  <a:cubicBezTo>
                    <a:pt x="264" y="201"/>
                    <a:pt x="441" y="117"/>
                    <a:pt x="585" y="170"/>
                  </a:cubicBezTo>
                  <a:cubicBezTo>
                    <a:pt x="620" y="182"/>
                    <a:pt x="649" y="202"/>
                    <a:pt x="673" y="226"/>
                  </a:cubicBezTo>
                  <a:cubicBezTo>
                    <a:pt x="673" y="89"/>
                    <a:pt x="673" y="89"/>
                    <a:pt x="673" y="89"/>
                  </a:cubicBezTo>
                  <a:cubicBezTo>
                    <a:pt x="660" y="82"/>
                    <a:pt x="646" y="76"/>
                    <a:pt x="632" y="71"/>
                  </a:cubicBezTo>
                  <a:cubicBezTo>
                    <a:pt x="437" y="0"/>
                    <a:pt x="198" y="113"/>
                    <a:pt x="99" y="323"/>
                  </a:cubicBezTo>
                  <a:cubicBezTo>
                    <a:pt x="0" y="534"/>
                    <a:pt x="78" y="763"/>
                    <a:pt x="272" y="834"/>
                  </a:cubicBezTo>
                  <a:cubicBezTo>
                    <a:pt x="405" y="883"/>
                    <a:pt x="558" y="845"/>
                    <a:pt x="673" y="751"/>
                  </a:cubicBezTo>
                  <a:cubicBezTo>
                    <a:pt x="673" y="614"/>
                    <a:pt x="673" y="614"/>
                    <a:pt x="673" y="614"/>
                  </a:cubicBezTo>
                  <a:cubicBezTo>
                    <a:pt x="587" y="726"/>
                    <a:pt x="441" y="780"/>
                    <a:pt x="319" y="73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43E2A5C-9561-43A2-A922-41F9FDAE0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375" y="10827536"/>
              <a:ext cx="3187672" cy="935585"/>
            </a:xfrm>
            <a:custGeom>
              <a:avLst/>
              <a:gdLst>
                <a:gd name="T0" fmla="*/ 247 w 504"/>
                <a:gd name="T1" fmla="*/ 103 h 147"/>
                <a:gd name="T2" fmla="*/ 0 w 504"/>
                <a:gd name="T3" fmla="*/ 21 h 147"/>
                <a:gd name="T4" fmla="*/ 42 w 504"/>
                <a:gd name="T5" fmla="*/ 58 h 147"/>
                <a:gd name="T6" fmla="*/ 298 w 504"/>
                <a:gd name="T7" fmla="*/ 139 h 147"/>
                <a:gd name="T8" fmla="*/ 504 w 504"/>
                <a:gd name="T9" fmla="*/ 68 h 147"/>
                <a:gd name="T10" fmla="*/ 504 w 504"/>
                <a:gd name="T11" fmla="*/ 0 h 147"/>
                <a:gd name="T12" fmla="*/ 247 w 504"/>
                <a:gd name="T13" fmla="*/ 103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147">
                  <a:moveTo>
                    <a:pt x="247" y="103"/>
                  </a:moveTo>
                  <a:cubicBezTo>
                    <a:pt x="153" y="108"/>
                    <a:pt x="65" y="79"/>
                    <a:pt x="0" y="21"/>
                  </a:cubicBezTo>
                  <a:cubicBezTo>
                    <a:pt x="42" y="58"/>
                    <a:pt x="42" y="58"/>
                    <a:pt x="42" y="58"/>
                  </a:cubicBezTo>
                  <a:cubicBezTo>
                    <a:pt x="111" y="119"/>
                    <a:pt x="203" y="147"/>
                    <a:pt x="298" y="139"/>
                  </a:cubicBezTo>
                  <a:cubicBezTo>
                    <a:pt x="375" y="133"/>
                    <a:pt x="444" y="107"/>
                    <a:pt x="504" y="68"/>
                  </a:cubicBezTo>
                  <a:cubicBezTo>
                    <a:pt x="504" y="0"/>
                    <a:pt x="504" y="0"/>
                    <a:pt x="504" y="0"/>
                  </a:cubicBezTo>
                  <a:cubicBezTo>
                    <a:pt x="434" y="58"/>
                    <a:pt x="346" y="97"/>
                    <a:pt x="247" y="10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65D8A56-E7D6-4C22-A2E5-4AB5DD0C8B91}"/>
              </a:ext>
            </a:extLst>
          </p:cNvPr>
          <p:cNvSpPr txBox="1"/>
          <p:nvPr/>
        </p:nvSpPr>
        <p:spPr>
          <a:xfrm>
            <a:off x="2452185" y="2790460"/>
            <a:ext cx="8279758" cy="1369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298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amberW04-Bold" panose="01000000000000000000" pitchFamily="2" charset="-94"/>
                <a:ea typeface="Open Sans Extrabold" panose="020B0906030804020204" pitchFamily="34" charset="0"/>
                <a:cs typeface="Open Sans Extrabold" panose="020B0906030804020204" pitchFamily="34" charset="0"/>
              </a:rPr>
              <a:t>TEŞEKKÜRLER</a:t>
            </a:r>
            <a:endParaRPr lang="en-US" sz="8298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CamberW04-Bold" panose="01000000000000000000" pitchFamily="2" charset="-94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43C522C-A494-436A-B7E1-8AC3A26402E2}"/>
              </a:ext>
            </a:extLst>
          </p:cNvPr>
          <p:cNvGrpSpPr/>
          <p:nvPr/>
        </p:nvGrpSpPr>
        <p:grpSpPr>
          <a:xfrm>
            <a:off x="6241906" y="2570548"/>
            <a:ext cx="700317" cy="1739496"/>
            <a:chOff x="6246048" y="6630772"/>
            <a:chExt cx="1864488" cy="4631141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B7E6225-AAE8-40F4-BEEB-F4C526ED11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6048" y="6630772"/>
              <a:ext cx="1416742" cy="4190084"/>
            </a:xfrm>
            <a:custGeom>
              <a:avLst/>
              <a:gdLst>
                <a:gd name="T0" fmla="*/ 0 w 223"/>
                <a:gd name="T1" fmla="*/ 0 h 662"/>
                <a:gd name="T2" fmla="*/ 0 w 223"/>
                <a:gd name="T3" fmla="*/ 137 h 662"/>
                <a:gd name="T4" fmla="*/ 40 w 223"/>
                <a:gd name="T5" fmla="*/ 459 h 662"/>
                <a:gd name="T6" fmla="*/ 0 w 223"/>
                <a:gd name="T7" fmla="*/ 525 h 662"/>
                <a:gd name="T8" fmla="*/ 0 w 223"/>
                <a:gd name="T9" fmla="*/ 662 h 662"/>
                <a:gd name="T10" fmla="*/ 132 w 223"/>
                <a:gd name="T11" fmla="*/ 492 h 662"/>
                <a:gd name="T12" fmla="*/ 0 w 223"/>
                <a:gd name="T13" fmla="*/ 0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662">
                  <a:moveTo>
                    <a:pt x="0" y="0"/>
                  </a:moveTo>
                  <a:cubicBezTo>
                    <a:pt x="0" y="137"/>
                    <a:pt x="0" y="137"/>
                    <a:pt x="0" y="137"/>
                  </a:cubicBezTo>
                  <a:cubicBezTo>
                    <a:pt x="76" y="214"/>
                    <a:pt x="96" y="340"/>
                    <a:pt x="40" y="459"/>
                  </a:cubicBezTo>
                  <a:cubicBezTo>
                    <a:pt x="29" y="483"/>
                    <a:pt x="15" y="505"/>
                    <a:pt x="0" y="525"/>
                  </a:cubicBezTo>
                  <a:cubicBezTo>
                    <a:pt x="0" y="662"/>
                    <a:pt x="0" y="662"/>
                    <a:pt x="0" y="662"/>
                  </a:cubicBezTo>
                  <a:cubicBezTo>
                    <a:pt x="54" y="617"/>
                    <a:pt x="100" y="560"/>
                    <a:pt x="132" y="492"/>
                  </a:cubicBezTo>
                  <a:cubicBezTo>
                    <a:pt x="223" y="298"/>
                    <a:pt x="164" y="87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793FBEE-8677-4096-858C-22A492AD5D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6048" y="6904762"/>
              <a:ext cx="1864488" cy="4357151"/>
            </a:xfrm>
            <a:custGeom>
              <a:avLst/>
              <a:gdLst>
                <a:gd name="T0" fmla="*/ 135 w 294"/>
                <a:gd name="T1" fmla="*/ 68 h 688"/>
                <a:gd name="T2" fmla="*/ 62 w 294"/>
                <a:gd name="T3" fmla="*/ 0 h 688"/>
                <a:gd name="T4" fmla="*/ 0 w 294"/>
                <a:gd name="T5" fmla="*/ 620 h 688"/>
                <a:gd name="T6" fmla="*/ 0 w 294"/>
                <a:gd name="T7" fmla="*/ 688 h 688"/>
                <a:gd name="T8" fmla="*/ 135 w 294"/>
                <a:gd name="T9" fmla="*/ 68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4" h="688">
                  <a:moveTo>
                    <a:pt x="135" y="68"/>
                  </a:moveTo>
                  <a:cubicBezTo>
                    <a:pt x="117" y="47"/>
                    <a:pt x="106" y="39"/>
                    <a:pt x="62" y="0"/>
                  </a:cubicBezTo>
                  <a:cubicBezTo>
                    <a:pt x="248" y="165"/>
                    <a:pt x="188" y="463"/>
                    <a:pt x="0" y="62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207" y="552"/>
                    <a:pt x="294" y="254"/>
                    <a:pt x="135" y="6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DB84026-95FE-4159-B7B8-024CCD8318DE}"/>
              </a:ext>
            </a:extLst>
          </p:cNvPr>
          <p:cNvGrpSpPr/>
          <p:nvPr/>
        </p:nvGrpSpPr>
        <p:grpSpPr>
          <a:xfrm>
            <a:off x="7953479" y="1722373"/>
            <a:ext cx="1011977" cy="904230"/>
            <a:chOff x="5394326" y="5557838"/>
            <a:chExt cx="1520825" cy="1358900"/>
          </a:xfrm>
        </p:grpSpPr>
        <p:sp>
          <p:nvSpPr>
            <p:cNvPr id="91" name="Freeform 40">
              <a:extLst>
                <a:ext uri="{FF2B5EF4-FFF2-40B4-BE49-F238E27FC236}">
                  <a16:creationId xmlns:a16="http://schemas.microsoft.com/office/drawing/2014/main" id="{1C16B4A2-E09F-4A27-A5CD-B2BE81809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3238" y="5721351"/>
              <a:ext cx="868363" cy="928688"/>
            </a:xfrm>
            <a:custGeom>
              <a:avLst/>
              <a:gdLst>
                <a:gd name="T0" fmla="*/ 317 w 579"/>
                <a:gd name="T1" fmla="*/ 98 h 618"/>
                <a:gd name="T2" fmla="*/ 579 w 579"/>
                <a:gd name="T3" fmla="*/ 143 h 618"/>
                <a:gd name="T4" fmla="*/ 537 w 579"/>
                <a:gd name="T5" fmla="*/ 106 h 618"/>
                <a:gd name="T6" fmla="*/ 106 w 579"/>
                <a:gd name="T7" fmla="*/ 183 h 618"/>
                <a:gd name="T8" fmla="*/ 92 w 579"/>
                <a:gd name="T9" fmla="*/ 555 h 618"/>
                <a:gd name="T10" fmla="*/ 159 w 579"/>
                <a:gd name="T11" fmla="*/ 618 h 618"/>
                <a:gd name="T12" fmla="*/ 317 w 579"/>
                <a:gd name="T13" fmla="*/ 98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9" h="618">
                  <a:moveTo>
                    <a:pt x="317" y="98"/>
                  </a:moveTo>
                  <a:cubicBezTo>
                    <a:pt x="418" y="64"/>
                    <a:pt x="515" y="87"/>
                    <a:pt x="579" y="143"/>
                  </a:cubicBezTo>
                  <a:cubicBezTo>
                    <a:pt x="537" y="106"/>
                    <a:pt x="537" y="106"/>
                    <a:pt x="537" y="106"/>
                  </a:cubicBezTo>
                  <a:cubicBezTo>
                    <a:pt x="417" y="0"/>
                    <a:pt x="217" y="36"/>
                    <a:pt x="106" y="183"/>
                  </a:cubicBezTo>
                  <a:cubicBezTo>
                    <a:pt x="13" y="304"/>
                    <a:pt x="12" y="458"/>
                    <a:pt x="92" y="555"/>
                  </a:cubicBezTo>
                  <a:cubicBezTo>
                    <a:pt x="107" y="573"/>
                    <a:pt x="113" y="577"/>
                    <a:pt x="159" y="618"/>
                  </a:cubicBezTo>
                  <a:cubicBezTo>
                    <a:pt x="0" y="476"/>
                    <a:pt x="79" y="177"/>
                    <a:pt x="317" y="98"/>
                  </a:cubicBezTo>
                  <a:close/>
                </a:path>
              </a:pathLst>
            </a:custGeom>
            <a:solidFill>
              <a:schemeClr val="accent4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92" name="Freeform 41">
              <a:extLst>
                <a:ext uri="{FF2B5EF4-FFF2-40B4-BE49-F238E27FC236}">
                  <a16:creationId xmlns:a16="http://schemas.microsoft.com/office/drawing/2014/main" id="{DD9D3AFE-253A-4D4E-A7C8-6E2A8FAD39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8326" y="5756276"/>
              <a:ext cx="1266825" cy="1152525"/>
            </a:xfrm>
            <a:custGeom>
              <a:avLst/>
              <a:gdLst>
                <a:gd name="T0" fmla="*/ 639 w 844"/>
                <a:gd name="T1" fmla="*/ 68 h 767"/>
                <a:gd name="T2" fmla="*/ 566 w 844"/>
                <a:gd name="T3" fmla="*/ 0 h 767"/>
                <a:gd name="T4" fmla="*/ 247 w 844"/>
                <a:gd name="T5" fmla="*/ 723 h 767"/>
                <a:gd name="T6" fmla="*/ 0 w 844"/>
                <a:gd name="T7" fmla="*/ 641 h 767"/>
                <a:gd name="T8" fmla="*/ 42 w 844"/>
                <a:gd name="T9" fmla="*/ 678 h 767"/>
                <a:gd name="T10" fmla="*/ 298 w 844"/>
                <a:gd name="T11" fmla="*/ 759 h 767"/>
                <a:gd name="T12" fmla="*/ 639 w 844"/>
                <a:gd name="T13" fmla="*/ 68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4" h="767">
                  <a:moveTo>
                    <a:pt x="639" y="68"/>
                  </a:moveTo>
                  <a:cubicBezTo>
                    <a:pt x="621" y="47"/>
                    <a:pt x="610" y="39"/>
                    <a:pt x="566" y="0"/>
                  </a:cubicBezTo>
                  <a:cubicBezTo>
                    <a:pt x="822" y="226"/>
                    <a:pt x="614" y="702"/>
                    <a:pt x="247" y="723"/>
                  </a:cubicBezTo>
                  <a:cubicBezTo>
                    <a:pt x="153" y="728"/>
                    <a:pt x="65" y="699"/>
                    <a:pt x="0" y="641"/>
                  </a:cubicBezTo>
                  <a:cubicBezTo>
                    <a:pt x="42" y="678"/>
                    <a:pt x="42" y="678"/>
                    <a:pt x="42" y="678"/>
                  </a:cubicBezTo>
                  <a:cubicBezTo>
                    <a:pt x="111" y="739"/>
                    <a:pt x="203" y="767"/>
                    <a:pt x="298" y="759"/>
                  </a:cubicBezTo>
                  <a:cubicBezTo>
                    <a:pt x="641" y="732"/>
                    <a:pt x="844" y="308"/>
                    <a:pt x="639" y="68"/>
                  </a:cubicBezTo>
                  <a:close/>
                </a:path>
              </a:pathLst>
            </a:custGeom>
            <a:solidFill>
              <a:schemeClr val="accent4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93" name="Freeform 42">
              <a:extLst>
                <a:ext uri="{FF2B5EF4-FFF2-40B4-BE49-F238E27FC236}">
                  <a16:creationId xmlns:a16="http://schemas.microsoft.com/office/drawing/2014/main" id="{5005E0E1-CE41-4F05-8CB0-7CA440F64C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94326" y="5557838"/>
              <a:ext cx="1357313" cy="1358900"/>
            </a:xfrm>
            <a:custGeom>
              <a:avLst/>
              <a:gdLst>
                <a:gd name="T0" fmla="*/ 632 w 904"/>
                <a:gd name="T1" fmla="*/ 71 h 905"/>
                <a:gd name="T2" fmla="*/ 805 w 904"/>
                <a:gd name="T3" fmla="*/ 581 h 905"/>
                <a:gd name="T4" fmla="*/ 272 w 904"/>
                <a:gd name="T5" fmla="*/ 834 h 905"/>
                <a:gd name="T6" fmla="*/ 99 w 904"/>
                <a:gd name="T7" fmla="*/ 323 h 905"/>
                <a:gd name="T8" fmla="*/ 632 w 904"/>
                <a:gd name="T9" fmla="*/ 71 h 905"/>
                <a:gd name="T10" fmla="*/ 319 w 904"/>
                <a:gd name="T11" fmla="*/ 735 h 905"/>
                <a:gd name="T12" fmla="*/ 713 w 904"/>
                <a:gd name="T13" fmla="*/ 548 h 905"/>
                <a:gd name="T14" fmla="*/ 585 w 904"/>
                <a:gd name="T15" fmla="*/ 170 h 905"/>
                <a:gd name="T16" fmla="*/ 191 w 904"/>
                <a:gd name="T17" fmla="*/ 357 h 905"/>
                <a:gd name="T18" fmla="*/ 319 w 904"/>
                <a:gd name="T19" fmla="*/ 735 h 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04" h="905">
                  <a:moveTo>
                    <a:pt x="632" y="71"/>
                  </a:moveTo>
                  <a:cubicBezTo>
                    <a:pt x="826" y="142"/>
                    <a:pt x="904" y="371"/>
                    <a:pt x="805" y="581"/>
                  </a:cubicBezTo>
                  <a:cubicBezTo>
                    <a:pt x="706" y="792"/>
                    <a:pt x="467" y="905"/>
                    <a:pt x="272" y="834"/>
                  </a:cubicBezTo>
                  <a:cubicBezTo>
                    <a:pt x="78" y="763"/>
                    <a:pt x="0" y="534"/>
                    <a:pt x="99" y="323"/>
                  </a:cubicBezTo>
                  <a:cubicBezTo>
                    <a:pt x="198" y="113"/>
                    <a:pt x="437" y="0"/>
                    <a:pt x="632" y="71"/>
                  </a:cubicBezTo>
                  <a:close/>
                  <a:moveTo>
                    <a:pt x="319" y="735"/>
                  </a:moveTo>
                  <a:cubicBezTo>
                    <a:pt x="463" y="788"/>
                    <a:pt x="640" y="704"/>
                    <a:pt x="713" y="548"/>
                  </a:cubicBezTo>
                  <a:cubicBezTo>
                    <a:pt x="786" y="392"/>
                    <a:pt x="729" y="223"/>
                    <a:pt x="585" y="170"/>
                  </a:cubicBezTo>
                  <a:cubicBezTo>
                    <a:pt x="441" y="117"/>
                    <a:pt x="264" y="201"/>
                    <a:pt x="191" y="357"/>
                  </a:cubicBezTo>
                  <a:cubicBezTo>
                    <a:pt x="118" y="513"/>
                    <a:pt x="175" y="682"/>
                    <a:pt x="319" y="735"/>
                  </a:cubicBezTo>
                </a:path>
              </a:pathLst>
            </a:custGeom>
            <a:solidFill>
              <a:schemeClr val="accent4"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7692CD4-8124-477A-A141-1701C4D3BF07}"/>
              </a:ext>
            </a:extLst>
          </p:cNvPr>
          <p:cNvGrpSpPr/>
          <p:nvPr/>
        </p:nvGrpSpPr>
        <p:grpSpPr>
          <a:xfrm>
            <a:off x="4234376" y="4550615"/>
            <a:ext cx="416687" cy="416686"/>
            <a:chOff x="965201" y="4870451"/>
            <a:chExt cx="228600" cy="228600"/>
          </a:xfrm>
          <a:solidFill>
            <a:schemeClr val="accent2">
              <a:alpha val="35000"/>
            </a:schemeClr>
          </a:solidFill>
        </p:grpSpPr>
        <p:sp>
          <p:nvSpPr>
            <p:cNvPr id="95" name="Freeform 46">
              <a:extLst>
                <a:ext uri="{FF2B5EF4-FFF2-40B4-BE49-F238E27FC236}">
                  <a16:creationId xmlns:a16="http://schemas.microsoft.com/office/drawing/2014/main" id="{3AE5073D-EF14-43E8-8333-61C84BB9F55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201" y="4954588"/>
              <a:ext cx="228600" cy="60325"/>
            </a:xfrm>
            <a:custGeom>
              <a:avLst/>
              <a:gdLst>
                <a:gd name="T0" fmla="*/ 132 w 152"/>
                <a:gd name="T1" fmla="*/ 40 h 40"/>
                <a:gd name="T2" fmla="*/ 20 w 152"/>
                <a:gd name="T3" fmla="*/ 40 h 40"/>
                <a:gd name="T4" fmla="*/ 0 w 152"/>
                <a:gd name="T5" fmla="*/ 20 h 40"/>
                <a:gd name="T6" fmla="*/ 20 w 152"/>
                <a:gd name="T7" fmla="*/ 0 h 40"/>
                <a:gd name="T8" fmla="*/ 132 w 152"/>
                <a:gd name="T9" fmla="*/ 0 h 40"/>
                <a:gd name="T10" fmla="*/ 152 w 152"/>
                <a:gd name="T11" fmla="*/ 20 h 40"/>
                <a:gd name="T12" fmla="*/ 132 w 152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40">
                  <a:moveTo>
                    <a:pt x="132" y="40"/>
                  </a:move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43" y="0"/>
                    <a:pt x="152" y="9"/>
                    <a:pt x="152" y="20"/>
                  </a:cubicBezTo>
                  <a:cubicBezTo>
                    <a:pt x="152" y="31"/>
                    <a:pt x="143" y="40"/>
                    <a:pt x="132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96" name="Freeform 47">
              <a:extLst>
                <a:ext uri="{FF2B5EF4-FFF2-40B4-BE49-F238E27FC236}">
                  <a16:creationId xmlns:a16="http://schemas.microsoft.com/office/drawing/2014/main" id="{42C37ECA-2E9F-4F3A-9939-862CEB70E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9338" y="4870451"/>
              <a:ext cx="60325" cy="228600"/>
            </a:xfrm>
            <a:custGeom>
              <a:avLst/>
              <a:gdLst>
                <a:gd name="T0" fmla="*/ 20 w 40"/>
                <a:gd name="T1" fmla="*/ 152 h 152"/>
                <a:gd name="T2" fmla="*/ 0 w 40"/>
                <a:gd name="T3" fmla="*/ 132 h 152"/>
                <a:gd name="T4" fmla="*/ 0 w 40"/>
                <a:gd name="T5" fmla="*/ 20 h 152"/>
                <a:gd name="T6" fmla="*/ 20 w 40"/>
                <a:gd name="T7" fmla="*/ 0 h 152"/>
                <a:gd name="T8" fmla="*/ 40 w 40"/>
                <a:gd name="T9" fmla="*/ 20 h 152"/>
                <a:gd name="T10" fmla="*/ 40 w 40"/>
                <a:gd name="T11" fmla="*/ 132 h 152"/>
                <a:gd name="T12" fmla="*/ 20 w 40"/>
                <a:gd name="T13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152">
                  <a:moveTo>
                    <a:pt x="20" y="152"/>
                  </a:moveTo>
                  <a:cubicBezTo>
                    <a:pt x="9" y="152"/>
                    <a:pt x="0" y="143"/>
                    <a:pt x="0" y="13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0" y="143"/>
                    <a:pt x="31" y="152"/>
                    <a:pt x="20" y="1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7973B98E-7F43-4812-8DB9-70BB973C4A96}"/>
              </a:ext>
            </a:extLst>
          </p:cNvPr>
          <p:cNvGrpSpPr/>
          <p:nvPr/>
        </p:nvGrpSpPr>
        <p:grpSpPr>
          <a:xfrm>
            <a:off x="4305130" y="1522324"/>
            <a:ext cx="650708" cy="613736"/>
            <a:chOff x="2887663" y="5300663"/>
            <a:chExt cx="977901" cy="922338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D57DC74F-57E3-4DFE-8E97-422BADC7F3EF}"/>
                </a:ext>
              </a:extLst>
            </p:cNvPr>
            <p:cNvGrpSpPr/>
            <p:nvPr/>
          </p:nvGrpSpPr>
          <p:grpSpPr>
            <a:xfrm>
              <a:off x="2887663" y="5335588"/>
              <a:ext cx="920750" cy="887413"/>
              <a:chOff x="2887663" y="5335588"/>
              <a:chExt cx="920750" cy="887413"/>
            </a:xfrm>
          </p:grpSpPr>
          <p:sp>
            <p:nvSpPr>
              <p:cNvPr id="100" name="Freeform 37">
                <a:extLst>
                  <a:ext uri="{FF2B5EF4-FFF2-40B4-BE49-F238E27FC236}">
                    <a16:creationId xmlns:a16="http://schemas.microsoft.com/office/drawing/2014/main" id="{6C794459-CB2B-421B-B6D5-79A62E96BB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3563" y="5335588"/>
                <a:ext cx="684213" cy="660400"/>
              </a:xfrm>
              <a:custGeom>
                <a:avLst/>
                <a:gdLst>
                  <a:gd name="T0" fmla="*/ 50 w 456"/>
                  <a:gd name="T1" fmla="*/ 114 h 440"/>
                  <a:gd name="T2" fmla="*/ 36 w 456"/>
                  <a:gd name="T3" fmla="*/ 129 h 440"/>
                  <a:gd name="T4" fmla="*/ 0 w 456"/>
                  <a:gd name="T5" fmla="*/ 181 h 440"/>
                  <a:gd name="T6" fmla="*/ 150 w 456"/>
                  <a:gd name="T7" fmla="*/ 118 h 440"/>
                  <a:gd name="T8" fmla="*/ 375 w 456"/>
                  <a:gd name="T9" fmla="*/ 440 h 440"/>
                  <a:gd name="T10" fmla="*/ 404 w 456"/>
                  <a:gd name="T11" fmla="*/ 397 h 440"/>
                  <a:gd name="T12" fmla="*/ 428 w 456"/>
                  <a:gd name="T13" fmla="*/ 323 h 440"/>
                  <a:gd name="T14" fmla="*/ 50 w 456"/>
                  <a:gd name="T15" fmla="*/ 114 h 4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6" h="440">
                    <a:moveTo>
                      <a:pt x="50" y="114"/>
                    </a:moveTo>
                    <a:cubicBezTo>
                      <a:pt x="45" y="119"/>
                      <a:pt x="40" y="124"/>
                      <a:pt x="36" y="129"/>
                    </a:cubicBezTo>
                    <a:cubicBezTo>
                      <a:pt x="31" y="135"/>
                      <a:pt x="31" y="135"/>
                      <a:pt x="0" y="181"/>
                    </a:cubicBezTo>
                    <a:cubicBezTo>
                      <a:pt x="33" y="133"/>
                      <a:pt x="92" y="114"/>
                      <a:pt x="150" y="118"/>
                    </a:cubicBezTo>
                    <a:cubicBezTo>
                      <a:pt x="324" y="131"/>
                      <a:pt x="456" y="323"/>
                      <a:pt x="375" y="440"/>
                    </a:cubicBezTo>
                    <a:cubicBezTo>
                      <a:pt x="404" y="397"/>
                      <a:pt x="404" y="397"/>
                      <a:pt x="404" y="397"/>
                    </a:cubicBezTo>
                    <a:cubicBezTo>
                      <a:pt x="419" y="377"/>
                      <a:pt x="427" y="351"/>
                      <a:pt x="428" y="323"/>
                    </a:cubicBezTo>
                    <a:cubicBezTo>
                      <a:pt x="435" y="148"/>
                      <a:pt x="178" y="0"/>
                      <a:pt x="50" y="114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  <a:alpha val="35000"/>
                </a:schemeClr>
              </a:solidFill>
              <a:ln>
                <a:noFill/>
              </a:ln>
            </p:spPr>
            <p:txBody>
              <a:bodyPr vert="horz" wrap="square" lIns="45714" tIns="22857" rIns="45714" bIns="22857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900" dirty="0">
                  <a:latin typeface="CamberW04-Regular" panose="01000000000000000000" pitchFamily="2" charset="-94"/>
                </a:endParaRPr>
              </a:p>
            </p:txBody>
          </p:sp>
          <p:sp>
            <p:nvSpPr>
              <p:cNvPr id="101" name="Freeform 38">
                <a:extLst>
                  <a:ext uri="{FF2B5EF4-FFF2-40B4-BE49-F238E27FC236}">
                    <a16:creationId xmlns:a16="http://schemas.microsoft.com/office/drawing/2014/main" id="{D908106B-F5EE-494A-9C3B-65C9CB2F5F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7663" y="5473701"/>
                <a:ext cx="920750" cy="749300"/>
              </a:xfrm>
              <a:custGeom>
                <a:avLst/>
                <a:gdLst>
                  <a:gd name="T0" fmla="*/ 613 w 613"/>
                  <a:gd name="T1" fmla="*/ 351 h 499"/>
                  <a:gd name="T2" fmla="*/ 446 w 613"/>
                  <a:gd name="T3" fmla="*/ 436 h 499"/>
                  <a:gd name="T4" fmla="*/ 253 w 613"/>
                  <a:gd name="T5" fmla="*/ 385 h 499"/>
                  <a:gd name="T6" fmla="*/ 107 w 613"/>
                  <a:gd name="T7" fmla="*/ 0 h 499"/>
                  <a:gd name="T8" fmla="*/ 77 w 613"/>
                  <a:gd name="T9" fmla="*/ 43 h 499"/>
                  <a:gd name="T10" fmla="*/ 207 w 613"/>
                  <a:gd name="T11" fmla="*/ 418 h 499"/>
                  <a:gd name="T12" fmla="*/ 496 w 613"/>
                  <a:gd name="T13" fmla="*/ 462 h 499"/>
                  <a:gd name="T14" fmla="*/ 574 w 613"/>
                  <a:gd name="T15" fmla="*/ 405 h 499"/>
                  <a:gd name="T16" fmla="*/ 613 w 613"/>
                  <a:gd name="T17" fmla="*/ 351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13" h="499">
                    <a:moveTo>
                      <a:pt x="613" y="351"/>
                    </a:moveTo>
                    <a:cubicBezTo>
                      <a:pt x="575" y="405"/>
                      <a:pt x="512" y="432"/>
                      <a:pt x="446" y="436"/>
                    </a:cubicBezTo>
                    <a:cubicBezTo>
                      <a:pt x="379" y="439"/>
                      <a:pt x="310" y="418"/>
                      <a:pt x="253" y="385"/>
                    </a:cubicBezTo>
                    <a:cubicBezTo>
                      <a:pt x="98" y="294"/>
                      <a:pt x="27" y="115"/>
                      <a:pt x="107" y="0"/>
                    </a:cubicBezTo>
                    <a:cubicBezTo>
                      <a:pt x="77" y="43"/>
                      <a:pt x="77" y="43"/>
                      <a:pt x="77" y="43"/>
                    </a:cubicBezTo>
                    <a:cubicBezTo>
                      <a:pt x="0" y="154"/>
                      <a:pt x="64" y="324"/>
                      <a:pt x="207" y="418"/>
                    </a:cubicBezTo>
                    <a:cubicBezTo>
                      <a:pt x="292" y="473"/>
                      <a:pt x="403" y="499"/>
                      <a:pt x="496" y="462"/>
                    </a:cubicBezTo>
                    <a:cubicBezTo>
                      <a:pt x="529" y="448"/>
                      <a:pt x="555" y="429"/>
                      <a:pt x="574" y="405"/>
                    </a:cubicBezTo>
                    <a:cubicBezTo>
                      <a:pt x="581" y="398"/>
                      <a:pt x="581" y="397"/>
                      <a:pt x="613" y="351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  <a:alpha val="35000"/>
                </a:schemeClr>
              </a:solidFill>
              <a:ln>
                <a:noFill/>
              </a:ln>
            </p:spPr>
            <p:txBody>
              <a:bodyPr vert="horz" wrap="square" lIns="45714" tIns="22857" rIns="45714" bIns="22857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900" dirty="0">
                  <a:latin typeface="CamberW04-Regular" panose="01000000000000000000" pitchFamily="2" charset="-94"/>
                </a:endParaRPr>
              </a:p>
            </p:txBody>
          </p:sp>
        </p:grpSp>
        <p:sp>
          <p:nvSpPr>
            <p:cNvPr id="99" name="Freeform 39">
              <a:extLst>
                <a:ext uri="{FF2B5EF4-FFF2-40B4-BE49-F238E27FC236}">
                  <a16:creationId xmlns:a16="http://schemas.microsoft.com/office/drawing/2014/main" id="{5D2D35D0-2648-42B4-BC8D-770C5E47003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990851" y="5300663"/>
              <a:ext cx="874713" cy="873125"/>
            </a:xfrm>
            <a:custGeom>
              <a:avLst/>
              <a:gdLst>
                <a:gd name="T0" fmla="*/ 302 w 583"/>
                <a:gd name="T1" fmla="*/ 41 h 581"/>
                <a:gd name="T2" fmla="*/ 578 w 583"/>
                <a:gd name="T3" fmla="*/ 365 h 581"/>
                <a:gd name="T4" fmla="*/ 282 w 583"/>
                <a:gd name="T5" fmla="*/ 540 h 581"/>
                <a:gd name="T6" fmla="*/ 6 w 583"/>
                <a:gd name="T7" fmla="*/ 216 h 581"/>
                <a:gd name="T8" fmla="*/ 302 w 583"/>
                <a:gd name="T9" fmla="*/ 41 h 581"/>
                <a:gd name="T10" fmla="*/ 284 w 583"/>
                <a:gd name="T11" fmla="*/ 475 h 581"/>
                <a:gd name="T12" fmla="*/ 503 w 583"/>
                <a:gd name="T13" fmla="*/ 346 h 581"/>
                <a:gd name="T14" fmla="*/ 299 w 583"/>
                <a:gd name="T15" fmla="*/ 106 h 581"/>
                <a:gd name="T16" fmla="*/ 80 w 583"/>
                <a:gd name="T17" fmla="*/ 236 h 581"/>
                <a:gd name="T18" fmla="*/ 284 w 583"/>
                <a:gd name="T19" fmla="*/ 475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3" h="581">
                  <a:moveTo>
                    <a:pt x="302" y="41"/>
                  </a:moveTo>
                  <a:cubicBezTo>
                    <a:pt x="459" y="82"/>
                    <a:pt x="583" y="227"/>
                    <a:pt x="578" y="365"/>
                  </a:cubicBezTo>
                  <a:cubicBezTo>
                    <a:pt x="572" y="503"/>
                    <a:pt x="440" y="581"/>
                    <a:pt x="282" y="540"/>
                  </a:cubicBezTo>
                  <a:cubicBezTo>
                    <a:pt x="124" y="499"/>
                    <a:pt x="0" y="354"/>
                    <a:pt x="6" y="216"/>
                  </a:cubicBezTo>
                  <a:cubicBezTo>
                    <a:pt x="11" y="79"/>
                    <a:pt x="144" y="0"/>
                    <a:pt x="302" y="41"/>
                  </a:cubicBezTo>
                  <a:close/>
                  <a:moveTo>
                    <a:pt x="284" y="475"/>
                  </a:moveTo>
                  <a:cubicBezTo>
                    <a:pt x="401" y="506"/>
                    <a:pt x="499" y="448"/>
                    <a:pt x="503" y="346"/>
                  </a:cubicBezTo>
                  <a:cubicBezTo>
                    <a:pt x="508" y="244"/>
                    <a:pt x="416" y="136"/>
                    <a:pt x="299" y="106"/>
                  </a:cubicBezTo>
                  <a:cubicBezTo>
                    <a:pt x="182" y="76"/>
                    <a:pt x="84" y="134"/>
                    <a:pt x="80" y="236"/>
                  </a:cubicBezTo>
                  <a:cubicBezTo>
                    <a:pt x="76" y="337"/>
                    <a:pt x="168" y="445"/>
                    <a:pt x="284" y="475"/>
                  </a:cubicBezTo>
                </a:path>
              </a:pathLst>
            </a:custGeom>
            <a:solidFill>
              <a:schemeClr val="accent3">
                <a:alpha val="35000"/>
              </a:schemeClr>
            </a:solidFill>
            <a:ln>
              <a:noFill/>
            </a:ln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sp>
        <p:nvSpPr>
          <p:cNvPr id="102" name="Oval 101">
            <a:extLst>
              <a:ext uri="{FF2B5EF4-FFF2-40B4-BE49-F238E27FC236}">
                <a16:creationId xmlns:a16="http://schemas.microsoft.com/office/drawing/2014/main" id="{CCD621AF-CE3A-4D84-9D5E-6028A9A41ED2}"/>
              </a:ext>
            </a:extLst>
          </p:cNvPr>
          <p:cNvSpPr/>
          <p:nvPr/>
        </p:nvSpPr>
        <p:spPr>
          <a:xfrm>
            <a:off x="3235101" y="3752840"/>
            <a:ext cx="336315" cy="336315"/>
          </a:xfrm>
          <a:prstGeom prst="ellipse">
            <a:avLst/>
          </a:prstGeom>
          <a:noFill/>
          <a:ln w="101600">
            <a:solidFill>
              <a:schemeClr val="bg2">
                <a:alpha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CamberW04-Regular" panose="01000000000000000000" pitchFamily="2" charset="-94"/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D9534D2-BF1F-487E-AD56-0983D0ECF6E7}"/>
              </a:ext>
            </a:extLst>
          </p:cNvPr>
          <p:cNvGrpSpPr/>
          <p:nvPr/>
        </p:nvGrpSpPr>
        <p:grpSpPr>
          <a:xfrm>
            <a:off x="2721906" y="2449138"/>
            <a:ext cx="163780" cy="158891"/>
            <a:chOff x="1752601" y="4673601"/>
            <a:chExt cx="106363" cy="103188"/>
          </a:xfrm>
          <a:solidFill>
            <a:schemeClr val="accent1">
              <a:alpha val="35000"/>
            </a:schemeClr>
          </a:solidFill>
        </p:grpSpPr>
        <p:sp>
          <p:nvSpPr>
            <p:cNvPr id="104" name="Freeform 48">
              <a:extLst>
                <a:ext uri="{FF2B5EF4-FFF2-40B4-BE49-F238E27FC236}">
                  <a16:creationId xmlns:a16="http://schemas.microsoft.com/office/drawing/2014/main" id="{252A06CF-A9E1-4B3B-A897-0EC867822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1" y="4673601"/>
              <a:ext cx="106363" cy="103188"/>
            </a:xfrm>
            <a:custGeom>
              <a:avLst/>
              <a:gdLst>
                <a:gd name="T0" fmla="*/ 59 w 70"/>
                <a:gd name="T1" fmla="*/ 69 h 69"/>
                <a:gd name="T2" fmla="*/ 52 w 70"/>
                <a:gd name="T3" fmla="*/ 66 h 69"/>
                <a:gd name="T4" fmla="*/ 4 w 70"/>
                <a:gd name="T5" fmla="*/ 18 h 69"/>
                <a:gd name="T6" fmla="*/ 4 w 70"/>
                <a:gd name="T7" fmla="*/ 4 h 69"/>
                <a:gd name="T8" fmla="*/ 18 w 70"/>
                <a:gd name="T9" fmla="*/ 4 h 69"/>
                <a:gd name="T10" fmla="*/ 66 w 70"/>
                <a:gd name="T11" fmla="*/ 52 h 69"/>
                <a:gd name="T12" fmla="*/ 66 w 70"/>
                <a:gd name="T13" fmla="*/ 66 h 69"/>
                <a:gd name="T14" fmla="*/ 59 w 70"/>
                <a:gd name="T15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9">
                  <a:moveTo>
                    <a:pt x="59" y="69"/>
                  </a:moveTo>
                  <a:cubicBezTo>
                    <a:pt x="56" y="69"/>
                    <a:pt x="54" y="68"/>
                    <a:pt x="52" y="6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0" y="14"/>
                    <a:pt x="0" y="8"/>
                    <a:pt x="4" y="4"/>
                  </a:cubicBezTo>
                  <a:cubicBezTo>
                    <a:pt x="8" y="0"/>
                    <a:pt x="14" y="0"/>
                    <a:pt x="18" y="4"/>
                  </a:cubicBezTo>
                  <a:cubicBezTo>
                    <a:pt x="66" y="52"/>
                    <a:pt x="66" y="52"/>
                    <a:pt x="66" y="52"/>
                  </a:cubicBezTo>
                  <a:cubicBezTo>
                    <a:pt x="70" y="56"/>
                    <a:pt x="70" y="62"/>
                    <a:pt x="66" y="66"/>
                  </a:cubicBezTo>
                  <a:cubicBezTo>
                    <a:pt x="64" y="68"/>
                    <a:pt x="62" y="69"/>
                    <a:pt x="59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05" name="Freeform 49">
              <a:extLst>
                <a:ext uri="{FF2B5EF4-FFF2-40B4-BE49-F238E27FC236}">
                  <a16:creationId xmlns:a16="http://schemas.microsoft.com/office/drawing/2014/main" id="{85223E0F-E84A-4027-BC63-D510F5A80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1" y="4673601"/>
              <a:ext cx="106363" cy="103188"/>
            </a:xfrm>
            <a:custGeom>
              <a:avLst/>
              <a:gdLst>
                <a:gd name="T0" fmla="*/ 11 w 70"/>
                <a:gd name="T1" fmla="*/ 69 h 69"/>
                <a:gd name="T2" fmla="*/ 4 w 70"/>
                <a:gd name="T3" fmla="*/ 66 h 69"/>
                <a:gd name="T4" fmla="*/ 4 w 70"/>
                <a:gd name="T5" fmla="*/ 52 h 69"/>
                <a:gd name="T6" fmla="*/ 52 w 70"/>
                <a:gd name="T7" fmla="*/ 4 h 69"/>
                <a:gd name="T8" fmla="*/ 66 w 70"/>
                <a:gd name="T9" fmla="*/ 4 h 69"/>
                <a:gd name="T10" fmla="*/ 66 w 70"/>
                <a:gd name="T11" fmla="*/ 18 h 69"/>
                <a:gd name="T12" fmla="*/ 18 w 70"/>
                <a:gd name="T13" fmla="*/ 66 h 69"/>
                <a:gd name="T14" fmla="*/ 11 w 70"/>
                <a:gd name="T15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9">
                  <a:moveTo>
                    <a:pt x="11" y="69"/>
                  </a:moveTo>
                  <a:cubicBezTo>
                    <a:pt x="8" y="69"/>
                    <a:pt x="6" y="68"/>
                    <a:pt x="4" y="66"/>
                  </a:cubicBezTo>
                  <a:cubicBezTo>
                    <a:pt x="0" y="62"/>
                    <a:pt x="0" y="56"/>
                    <a:pt x="4" y="52"/>
                  </a:cubicBezTo>
                  <a:cubicBezTo>
                    <a:pt x="52" y="4"/>
                    <a:pt x="52" y="4"/>
                    <a:pt x="52" y="4"/>
                  </a:cubicBezTo>
                  <a:cubicBezTo>
                    <a:pt x="56" y="0"/>
                    <a:pt x="62" y="0"/>
                    <a:pt x="66" y="4"/>
                  </a:cubicBezTo>
                  <a:cubicBezTo>
                    <a:pt x="70" y="8"/>
                    <a:pt x="70" y="14"/>
                    <a:pt x="66" y="18"/>
                  </a:cubicBezTo>
                  <a:cubicBezTo>
                    <a:pt x="18" y="66"/>
                    <a:pt x="18" y="66"/>
                    <a:pt x="18" y="66"/>
                  </a:cubicBezTo>
                  <a:cubicBezTo>
                    <a:pt x="16" y="68"/>
                    <a:pt x="14" y="69"/>
                    <a:pt x="11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DFBBC954-412D-498A-94EB-38E05C5C8189}"/>
              </a:ext>
            </a:extLst>
          </p:cNvPr>
          <p:cNvGrpSpPr/>
          <p:nvPr/>
        </p:nvGrpSpPr>
        <p:grpSpPr>
          <a:xfrm>
            <a:off x="6846145" y="4907575"/>
            <a:ext cx="602116" cy="429932"/>
            <a:chOff x="2303463" y="7181851"/>
            <a:chExt cx="904875" cy="646113"/>
          </a:xfrm>
        </p:grpSpPr>
        <p:sp>
          <p:nvSpPr>
            <p:cNvPr id="107" name="Freeform 43">
              <a:extLst>
                <a:ext uri="{FF2B5EF4-FFF2-40B4-BE49-F238E27FC236}">
                  <a16:creationId xmlns:a16="http://schemas.microsoft.com/office/drawing/2014/main" id="{36444400-E1BA-4F79-9652-0258D9F6DF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1576" y="7253288"/>
              <a:ext cx="625475" cy="276225"/>
            </a:xfrm>
            <a:custGeom>
              <a:avLst/>
              <a:gdLst>
                <a:gd name="T0" fmla="*/ 416 w 416"/>
                <a:gd name="T1" fmla="*/ 156 h 183"/>
                <a:gd name="T2" fmla="*/ 301 w 416"/>
                <a:gd name="T3" fmla="*/ 34 h 183"/>
                <a:gd name="T4" fmla="*/ 33 w 416"/>
                <a:gd name="T5" fmla="*/ 78 h 183"/>
                <a:gd name="T6" fmla="*/ 2 w 416"/>
                <a:gd name="T7" fmla="*/ 137 h 183"/>
                <a:gd name="T8" fmla="*/ 0 w 416"/>
                <a:gd name="T9" fmla="*/ 168 h 183"/>
                <a:gd name="T10" fmla="*/ 45 w 416"/>
                <a:gd name="T11" fmla="*/ 86 h 183"/>
                <a:gd name="T12" fmla="*/ 287 w 416"/>
                <a:gd name="T13" fmla="*/ 49 h 183"/>
                <a:gd name="T14" fmla="*/ 407 w 416"/>
                <a:gd name="T15" fmla="*/ 141 h 183"/>
                <a:gd name="T16" fmla="*/ 415 w 416"/>
                <a:gd name="T17" fmla="*/ 183 h 183"/>
                <a:gd name="T18" fmla="*/ 416 w 416"/>
                <a:gd name="T19" fmla="*/ 156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6" h="183">
                  <a:moveTo>
                    <a:pt x="416" y="156"/>
                  </a:moveTo>
                  <a:cubicBezTo>
                    <a:pt x="413" y="97"/>
                    <a:pt x="357" y="54"/>
                    <a:pt x="301" y="34"/>
                  </a:cubicBezTo>
                  <a:cubicBezTo>
                    <a:pt x="206" y="0"/>
                    <a:pt x="90" y="20"/>
                    <a:pt x="33" y="78"/>
                  </a:cubicBezTo>
                  <a:cubicBezTo>
                    <a:pt x="18" y="94"/>
                    <a:pt x="6" y="114"/>
                    <a:pt x="2" y="137"/>
                  </a:cubicBezTo>
                  <a:cubicBezTo>
                    <a:pt x="1" y="145"/>
                    <a:pt x="1" y="148"/>
                    <a:pt x="0" y="168"/>
                  </a:cubicBezTo>
                  <a:cubicBezTo>
                    <a:pt x="1" y="136"/>
                    <a:pt x="20" y="107"/>
                    <a:pt x="45" y="86"/>
                  </a:cubicBezTo>
                  <a:cubicBezTo>
                    <a:pt x="107" y="35"/>
                    <a:pt x="207" y="25"/>
                    <a:pt x="287" y="49"/>
                  </a:cubicBezTo>
                  <a:cubicBezTo>
                    <a:pt x="336" y="63"/>
                    <a:pt x="387" y="94"/>
                    <a:pt x="407" y="141"/>
                  </a:cubicBezTo>
                  <a:cubicBezTo>
                    <a:pt x="413" y="155"/>
                    <a:pt x="416" y="169"/>
                    <a:pt x="415" y="183"/>
                  </a:cubicBezTo>
                  <a:cubicBezTo>
                    <a:pt x="416" y="160"/>
                    <a:pt x="416" y="161"/>
                    <a:pt x="416" y="156"/>
                  </a:cubicBezTo>
                  <a:close/>
                </a:path>
              </a:pathLst>
            </a:custGeom>
            <a:solidFill>
              <a:schemeClr val="accent5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08" name="Freeform 44">
              <a:extLst>
                <a:ext uri="{FF2B5EF4-FFF2-40B4-BE49-F238E27FC236}">
                  <a16:creationId xmlns:a16="http://schemas.microsoft.com/office/drawing/2014/main" id="{AF554ACE-51ED-4760-9C65-55069FFF15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0451" y="7473951"/>
              <a:ext cx="849313" cy="354013"/>
            </a:xfrm>
            <a:custGeom>
              <a:avLst/>
              <a:gdLst>
                <a:gd name="T0" fmla="*/ 564 w 566"/>
                <a:gd name="T1" fmla="*/ 20 h 236"/>
                <a:gd name="T2" fmla="*/ 220 w 566"/>
                <a:gd name="T3" fmla="*/ 192 h 236"/>
                <a:gd name="T4" fmla="*/ 3 w 566"/>
                <a:gd name="T5" fmla="*/ 0 h 236"/>
                <a:gd name="T6" fmla="*/ 3 w 566"/>
                <a:gd name="T7" fmla="*/ 0 h 236"/>
                <a:gd name="T8" fmla="*/ 3 w 566"/>
                <a:gd name="T9" fmla="*/ 0 h 236"/>
                <a:gd name="T10" fmla="*/ 2 w 566"/>
                <a:gd name="T11" fmla="*/ 20 h 236"/>
                <a:gd name="T12" fmla="*/ 19 w 566"/>
                <a:gd name="T13" fmla="*/ 88 h 236"/>
                <a:gd name="T14" fmla="*/ 361 w 566"/>
                <a:gd name="T15" fmla="*/ 212 h 236"/>
                <a:gd name="T16" fmla="*/ 526 w 566"/>
                <a:gd name="T17" fmla="*/ 128 h 236"/>
                <a:gd name="T18" fmla="*/ 564 w 566"/>
                <a:gd name="T19" fmla="*/ 2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6" h="236">
                  <a:moveTo>
                    <a:pt x="564" y="20"/>
                  </a:moveTo>
                  <a:cubicBezTo>
                    <a:pt x="559" y="139"/>
                    <a:pt x="393" y="222"/>
                    <a:pt x="220" y="192"/>
                  </a:cubicBezTo>
                  <a:cubicBezTo>
                    <a:pt x="87" y="169"/>
                    <a:pt x="0" y="86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" y="41"/>
                    <a:pt x="7" y="65"/>
                    <a:pt x="19" y="88"/>
                  </a:cubicBezTo>
                  <a:cubicBezTo>
                    <a:pt x="70" y="184"/>
                    <a:pt x="223" y="236"/>
                    <a:pt x="361" y="212"/>
                  </a:cubicBezTo>
                  <a:cubicBezTo>
                    <a:pt x="421" y="201"/>
                    <a:pt x="485" y="174"/>
                    <a:pt x="526" y="128"/>
                  </a:cubicBezTo>
                  <a:cubicBezTo>
                    <a:pt x="566" y="83"/>
                    <a:pt x="563" y="43"/>
                    <a:pt x="564" y="20"/>
                  </a:cubicBezTo>
                  <a:close/>
                </a:path>
              </a:pathLst>
            </a:custGeom>
            <a:solidFill>
              <a:schemeClr val="accent5">
                <a:lumMod val="75000"/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09" name="Freeform 45">
              <a:extLst>
                <a:ext uri="{FF2B5EF4-FFF2-40B4-BE49-F238E27FC236}">
                  <a16:creationId xmlns:a16="http://schemas.microsoft.com/office/drawing/2014/main" id="{1BB0E356-D673-4AA0-AFC1-72F43DD58D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03463" y="7181851"/>
              <a:ext cx="904875" cy="614363"/>
            </a:xfrm>
            <a:custGeom>
              <a:avLst/>
              <a:gdLst>
                <a:gd name="T0" fmla="*/ 347 w 603"/>
                <a:gd name="T1" fmla="*/ 20 h 409"/>
                <a:gd name="T2" fmla="*/ 578 w 603"/>
                <a:gd name="T3" fmla="*/ 240 h 409"/>
                <a:gd name="T4" fmla="*/ 256 w 603"/>
                <a:gd name="T5" fmla="*/ 389 h 409"/>
                <a:gd name="T6" fmla="*/ 25 w 603"/>
                <a:gd name="T7" fmla="*/ 168 h 409"/>
                <a:gd name="T8" fmla="*/ 347 w 603"/>
                <a:gd name="T9" fmla="*/ 20 h 409"/>
                <a:gd name="T10" fmla="*/ 268 w 603"/>
                <a:gd name="T11" fmla="*/ 341 h 409"/>
                <a:gd name="T12" fmla="*/ 506 w 603"/>
                <a:gd name="T13" fmla="*/ 231 h 409"/>
                <a:gd name="T14" fmla="*/ 335 w 603"/>
                <a:gd name="T15" fmla="*/ 68 h 409"/>
                <a:gd name="T16" fmla="*/ 97 w 603"/>
                <a:gd name="T17" fmla="*/ 178 h 409"/>
                <a:gd name="T18" fmla="*/ 268 w 603"/>
                <a:gd name="T19" fmla="*/ 341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3" h="409">
                  <a:moveTo>
                    <a:pt x="347" y="20"/>
                  </a:moveTo>
                  <a:cubicBezTo>
                    <a:pt x="499" y="40"/>
                    <a:pt x="603" y="139"/>
                    <a:pt x="578" y="240"/>
                  </a:cubicBezTo>
                  <a:cubicBezTo>
                    <a:pt x="553" y="342"/>
                    <a:pt x="408" y="409"/>
                    <a:pt x="256" y="389"/>
                  </a:cubicBezTo>
                  <a:cubicBezTo>
                    <a:pt x="103" y="369"/>
                    <a:pt x="0" y="270"/>
                    <a:pt x="25" y="168"/>
                  </a:cubicBezTo>
                  <a:cubicBezTo>
                    <a:pt x="50" y="67"/>
                    <a:pt x="194" y="0"/>
                    <a:pt x="347" y="20"/>
                  </a:cubicBezTo>
                  <a:close/>
                  <a:moveTo>
                    <a:pt x="268" y="341"/>
                  </a:moveTo>
                  <a:cubicBezTo>
                    <a:pt x="381" y="355"/>
                    <a:pt x="488" y="306"/>
                    <a:pt x="506" y="231"/>
                  </a:cubicBezTo>
                  <a:cubicBezTo>
                    <a:pt x="525" y="156"/>
                    <a:pt x="448" y="82"/>
                    <a:pt x="335" y="68"/>
                  </a:cubicBezTo>
                  <a:cubicBezTo>
                    <a:pt x="222" y="53"/>
                    <a:pt x="115" y="102"/>
                    <a:pt x="97" y="178"/>
                  </a:cubicBezTo>
                  <a:cubicBezTo>
                    <a:pt x="78" y="253"/>
                    <a:pt x="155" y="326"/>
                    <a:pt x="268" y="341"/>
                  </a:cubicBezTo>
                </a:path>
              </a:pathLst>
            </a:custGeom>
            <a:solidFill>
              <a:schemeClr val="accent5"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51A05A0-EFBC-4ACA-AA9F-1AA065520AFC}"/>
              </a:ext>
            </a:extLst>
          </p:cNvPr>
          <p:cNvGrpSpPr/>
          <p:nvPr/>
        </p:nvGrpSpPr>
        <p:grpSpPr>
          <a:xfrm>
            <a:off x="8114369" y="4333990"/>
            <a:ext cx="194387" cy="194387"/>
            <a:chOff x="9175399" y="8544046"/>
            <a:chExt cx="626208" cy="626207"/>
          </a:xfrm>
        </p:grpSpPr>
        <p:sp>
          <p:nvSpPr>
            <p:cNvPr id="111" name="Freeform 46">
              <a:extLst>
                <a:ext uri="{FF2B5EF4-FFF2-40B4-BE49-F238E27FC236}">
                  <a16:creationId xmlns:a16="http://schemas.microsoft.com/office/drawing/2014/main" id="{158DC225-CFEA-4B39-B317-FD2CB04F2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5399" y="8774525"/>
              <a:ext cx="626208" cy="165250"/>
            </a:xfrm>
            <a:custGeom>
              <a:avLst/>
              <a:gdLst>
                <a:gd name="T0" fmla="*/ 132 w 152"/>
                <a:gd name="T1" fmla="*/ 40 h 40"/>
                <a:gd name="T2" fmla="*/ 20 w 152"/>
                <a:gd name="T3" fmla="*/ 40 h 40"/>
                <a:gd name="T4" fmla="*/ 0 w 152"/>
                <a:gd name="T5" fmla="*/ 20 h 40"/>
                <a:gd name="T6" fmla="*/ 20 w 152"/>
                <a:gd name="T7" fmla="*/ 0 h 40"/>
                <a:gd name="T8" fmla="*/ 132 w 152"/>
                <a:gd name="T9" fmla="*/ 0 h 40"/>
                <a:gd name="T10" fmla="*/ 152 w 152"/>
                <a:gd name="T11" fmla="*/ 20 h 40"/>
                <a:gd name="T12" fmla="*/ 132 w 152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40">
                  <a:moveTo>
                    <a:pt x="132" y="40"/>
                  </a:move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43" y="0"/>
                    <a:pt x="152" y="9"/>
                    <a:pt x="152" y="20"/>
                  </a:cubicBezTo>
                  <a:cubicBezTo>
                    <a:pt x="152" y="31"/>
                    <a:pt x="143" y="40"/>
                    <a:pt x="132" y="40"/>
                  </a:cubicBezTo>
                  <a:close/>
                </a:path>
              </a:pathLst>
            </a:custGeom>
            <a:solidFill>
              <a:schemeClr val="accent2"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12" name="Freeform 47">
              <a:extLst>
                <a:ext uri="{FF2B5EF4-FFF2-40B4-BE49-F238E27FC236}">
                  <a16:creationId xmlns:a16="http://schemas.microsoft.com/office/drawing/2014/main" id="{A112BD42-2C96-48EA-B077-C8A276E66F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5862" y="8544046"/>
              <a:ext cx="165250" cy="626207"/>
            </a:xfrm>
            <a:custGeom>
              <a:avLst/>
              <a:gdLst>
                <a:gd name="T0" fmla="*/ 20 w 40"/>
                <a:gd name="T1" fmla="*/ 152 h 152"/>
                <a:gd name="T2" fmla="*/ 0 w 40"/>
                <a:gd name="T3" fmla="*/ 132 h 152"/>
                <a:gd name="T4" fmla="*/ 0 w 40"/>
                <a:gd name="T5" fmla="*/ 20 h 152"/>
                <a:gd name="T6" fmla="*/ 20 w 40"/>
                <a:gd name="T7" fmla="*/ 0 h 152"/>
                <a:gd name="T8" fmla="*/ 40 w 40"/>
                <a:gd name="T9" fmla="*/ 20 h 152"/>
                <a:gd name="T10" fmla="*/ 40 w 40"/>
                <a:gd name="T11" fmla="*/ 132 h 152"/>
                <a:gd name="T12" fmla="*/ 20 w 40"/>
                <a:gd name="T13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152">
                  <a:moveTo>
                    <a:pt x="20" y="152"/>
                  </a:moveTo>
                  <a:cubicBezTo>
                    <a:pt x="9" y="152"/>
                    <a:pt x="0" y="143"/>
                    <a:pt x="0" y="13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0" y="143"/>
                    <a:pt x="31" y="152"/>
                    <a:pt x="20" y="152"/>
                  </a:cubicBezTo>
                  <a:close/>
                </a:path>
              </a:pathLst>
            </a:custGeom>
            <a:solidFill>
              <a:schemeClr val="accent2">
                <a:alpha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8E65C6AA-7235-4653-9DD9-70F86184F2CB}"/>
              </a:ext>
            </a:extLst>
          </p:cNvPr>
          <p:cNvGrpSpPr/>
          <p:nvPr/>
        </p:nvGrpSpPr>
        <p:grpSpPr>
          <a:xfrm>
            <a:off x="2836191" y="5236935"/>
            <a:ext cx="163780" cy="158891"/>
            <a:chOff x="1752601" y="4673601"/>
            <a:chExt cx="106363" cy="103188"/>
          </a:xfrm>
          <a:solidFill>
            <a:schemeClr val="accent1">
              <a:alpha val="35000"/>
            </a:schemeClr>
          </a:solidFill>
        </p:grpSpPr>
        <p:sp>
          <p:nvSpPr>
            <p:cNvPr id="114" name="Freeform 48">
              <a:extLst>
                <a:ext uri="{FF2B5EF4-FFF2-40B4-BE49-F238E27FC236}">
                  <a16:creationId xmlns:a16="http://schemas.microsoft.com/office/drawing/2014/main" id="{46447012-C2FB-4AC3-9823-BF5E0D553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1" y="4673601"/>
              <a:ext cx="106363" cy="103188"/>
            </a:xfrm>
            <a:custGeom>
              <a:avLst/>
              <a:gdLst>
                <a:gd name="T0" fmla="*/ 59 w 70"/>
                <a:gd name="T1" fmla="*/ 69 h 69"/>
                <a:gd name="T2" fmla="*/ 52 w 70"/>
                <a:gd name="T3" fmla="*/ 66 h 69"/>
                <a:gd name="T4" fmla="*/ 4 w 70"/>
                <a:gd name="T5" fmla="*/ 18 h 69"/>
                <a:gd name="T6" fmla="*/ 4 w 70"/>
                <a:gd name="T7" fmla="*/ 4 h 69"/>
                <a:gd name="T8" fmla="*/ 18 w 70"/>
                <a:gd name="T9" fmla="*/ 4 h 69"/>
                <a:gd name="T10" fmla="*/ 66 w 70"/>
                <a:gd name="T11" fmla="*/ 52 h 69"/>
                <a:gd name="T12" fmla="*/ 66 w 70"/>
                <a:gd name="T13" fmla="*/ 66 h 69"/>
                <a:gd name="T14" fmla="*/ 59 w 70"/>
                <a:gd name="T15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9">
                  <a:moveTo>
                    <a:pt x="59" y="69"/>
                  </a:moveTo>
                  <a:cubicBezTo>
                    <a:pt x="56" y="69"/>
                    <a:pt x="54" y="68"/>
                    <a:pt x="52" y="6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0" y="14"/>
                    <a:pt x="0" y="8"/>
                    <a:pt x="4" y="4"/>
                  </a:cubicBezTo>
                  <a:cubicBezTo>
                    <a:pt x="8" y="0"/>
                    <a:pt x="14" y="0"/>
                    <a:pt x="18" y="4"/>
                  </a:cubicBezTo>
                  <a:cubicBezTo>
                    <a:pt x="66" y="52"/>
                    <a:pt x="66" y="52"/>
                    <a:pt x="66" y="52"/>
                  </a:cubicBezTo>
                  <a:cubicBezTo>
                    <a:pt x="70" y="56"/>
                    <a:pt x="70" y="62"/>
                    <a:pt x="66" y="66"/>
                  </a:cubicBezTo>
                  <a:cubicBezTo>
                    <a:pt x="64" y="68"/>
                    <a:pt x="62" y="69"/>
                    <a:pt x="59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15" name="Freeform 49">
              <a:extLst>
                <a:ext uri="{FF2B5EF4-FFF2-40B4-BE49-F238E27FC236}">
                  <a16:creationId xmlns:a16="http://schemas.microsoft.com/office/drawing/2014/main" id="{D0618F8B-38D5-4652-8D27-2CE9F1D4E3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01" y="4673601"/>
              <a:ext cx="106363" cy="103188"/>
            </a:xfrm>
            <a:custGeom>
              <a:avLst/>
              <a:gdLst>
                <a:gd name="T0" fmla="*/ 11 w 70"/>
                <a:gd name="T1" fmla="*/ 69 h 69"/>
                <a:gd name="T2" fmla="*/ 4 w 70"/>
                <a:gd name="T3" fmla="*/ 66 h 69"/>
                <a:gd name="T4" fmla="*/ 4 w 70"/>
                <a:gd name="T5" fmla="*/ 52 h 69"/>
                <a:gd name="T6" fmla="*/ 52 w 70"/>
                <a:gd name="T7" fmla="*/ 4 h 69"/>
                <a:gd name="T8" fmla="*/ 66 w 70"/>
                <a:gd name="T9" fmla="*/ 4 h 69"/>
                <a:gd name="T10" fmla="*/ 66 w 70"/>
                <a:gd name="T11" fmla="*/ 18 h 69"/>
                <a:gd name="T12" fmla="*/ 18 w 70"/>
                <a:gd name="T13" fmla="*/ 66 h 69"/>
                <a:gd name="T14" fmla="*/ 11 w 70"/>
                <a:gd name="T15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9">
                  <a:moveTo>
                    <a:pt x="11" y="69"/>
                  </a:moveTo>
                  <a:cubicBezTo>
                    <a:pt x="8" y="69"/>
                    <a:pt x="6" y="68"/>
                    <a:pt x="4" y="66"/>
                  </a:cubicBezTo>
                  <a:cubicBezTo>
                    <a:pt x="0" y="62"/>
                    <a:pt x="0" y="56"/>
                    <a:pt x="4" y="52"/>
                  </a:cubicBezTo>
                  <a:cubicBezTo>
                    <a:pt x="52" y="4"/>
                    <a:pt x="52" y="4"/>
                    <a:pt x="52" y="4"/>
                  </a:cubicBezTo>
                  <a:cubicBezTo>
                    <a:pt x="56" y="0"/>
                    <a:pt x="62" y="0"/>
                    <a:pt x="66" y="4"/>
                  </a:cubicBezTo>
                  <a:cubicBezTo>
                    <a:pt x="70" y="8"/>
                    <a:pt x="70" y="14"/>
                    <a:pt x="66" y="18"/>
                  </a:cubicBezTo>
                  <a:cubicBezTo>
                    <a:pt x="18" y="66"/>
                    <a:pt x="18" y="66"/>
                    <a:pt x="18" y="66"/>
                  </a:cubicBezTo>
                  <a:cubicBezTo>
                    <a:pt x="16" y="68"/>
                    <a:pt x="14" y="69"/>
                    <a:pt x="11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CAF7A3DF-054F-4E07-9730-B6B891849C23}"/>
              </a:ext>
            </a:extLst>
          </p:cNvPr>
          <p:cNvGrpSpPr/>
          <p:nvPr/>
        </p:nvGrpSpPr>
        <p:grpSpPr>
          <a:xfrm>
            <a:off x="6919366" y="1005344"/>
            <a:ext cx="416687" cy="416686"/>
            <a:chOff x="965201" y="4870451"/>
            <a:chExt cx="228600" cy="228600"/>
          </a:xfrm>
          <a:solidFill>
            <a:schemeClr val="accent2">
              <a:alpha val="35000"/>
            </a:schemeClr>
          </a:solidFill>
        </p:grpSpPr>
        <p:sp>
          <p:nvSpPr>
            <p:cNvPr id="117" name="Freeform 46">
              <a:extLst>
                <a:ext uri="{FF2B5EF4-FFF2-40B4-BE49-F238E27FC236}">
                  <a16:creationId xmlns:a16="http://schemas.microsoft.com/office/drawing/2014/main" id="{91A357EB-67F0-4B7C-A1B6-55C3AE477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201" y="4954588"/>
              <a:ext cx="228600" cy="60325"/>
            </a:xfrm>
            <a:custGeom>
              <a:avLst/>
              <a:gdLst>
                <a:gd name="T0" fmla="*/ 132 w 152"/>
                <a:gd name="T1" fmla="*/ 40 h 40"/>
                <a:gd name="T2" fmla="*/ 20 w 152"/>
                <a:gd name="T3" fmla="*/ 40 h 40"/>
                <a:gd name="T4" fmla="*/ 0 w 152"/>
                <a:gd name="T5" fmla="*/ 20 h 40"/>
                <a:gd name="T6" fmla="*/ 20 w 152"/>
                <a:gd name="T7" fmla="*/ 0 h 40"/>
                <a:gd name="T8" fmla="*/ 132 w 152"/>
                <a:gd name="T9" fmla="*/ 0 h 40"/>
                <a:gd name="T10" fmla="*/ 152 w 152"/>
                <a:gd name="T11" fmla="*/ 20 h 40"/>
                <a:gd name="T12" fmla="*/ 132 w 152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40">
                  <a:moveTo>
                    <a:pt x="132" y="40"/>
                  </a:move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43" y="0"/>
                    <a:pt x="152" y="9"/>
                    <a:pt x="152" y="20"/>
                  </a:cubicBezTo>
                  <a:cubicBezTo>
                    <a:pt x="152" y="31"/>
                    <a:pt x="143" y="40"/>
                    <a:pt x="132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  <p:sp>
          <p:nvSpPr>
            <p:cNvPr id="118" name="Freeform 47">
              <a:extLst>
                <a:ext uri="{FF2B5EF4-FFF2-40B4-BE49-F238E27FC236}">
                  <a16:creationId xmlns:a16="http://schemas.microsoft.com/office/drawing/2014/main" id="{8C485C2C-8DF8-4E16-828B-6AE21E513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9338" y="4870451"/>
              <a:ext cx="60325" cy="228600"/>
            </a:xfrm>
            <a:custGeom>
              <a:avLst/>
              <a:gdLst>
                <a:gd name="T0" fmla="*/ 20 w 40"/>
                <a:gd name="T1" fmla="*/ 152 h 152"/>
                <a:gd name="T2" fmla="*/ 0 w 40"/>
                <a:gd name="T3" fmla="*/ 132 h 152"/>
                <a:gd name="T4" fmla="*/ 0 w 40"/>
                <a:gd name="T5" fmla="*/ 20 h 152"/>
                <a:gd name="T6" fmla="*/ 20 w 40"/>
                <a:gd name="T7" fmla="*/ 0 h 152"/>
                <a:gd name="T8" fmla="*/ 40 w 40"/>
                <a:gd name="T9" fmla="*/ 20 h 152"/>
                <a:gd name="T10" fmla="*/ 40 w 40"/>
                <a:gd name="T11" fmla="*/ 132 h 152"/>
                <a:gd name="T12" fmla="*/ 20 w 40"/>
                <a:gd name="T13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152">
                  <a:moveTo>
                    <a:pt x="20" y="152"/>
                  </a:moveTo>
                  <a:cubicBezTo>
                    <a:pt x="9" y="152"/>
                    <a:pt x="0" y="143"/>
                    <a:pt x="0" y="13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0" y="143"/>
                    <a:pt x="31" y="152"/>
                    <a:pt x="20" y="1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14" tIns="22857" rIns="45714" bIns="22857" numCol="1" anchor="t" anchorCtr="0" compatLnSpc="1">
              <a:prstTxWarp prst="textNoShape">
                <a:avLst/>
              </a:prstTxWarp>
            </a:bodyPr>
            <a:lstStyle/>
            <a:p>
              <a:endParaRPr lang="en-US" sz="900" dirty="0">
                <a:latin typeface="CamberW04-Regular" panose="01000000000000000000" pitchFamily="2" charset="-9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783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1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1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6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6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100"/>
                            </p:stCondLst>
                            <p:childTnLst>
                              <p:par>
                                <p:cTn id="46" presetID="8" presetClass="emph" presetSubtype="0" repeatCount="indefinite" accel="48000" decel="52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3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8" presetClass="emph" presetSubtype="0" repeatCount="indefinite" accel="48000" decel="52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38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8" presetClass="emph" presetSubtype="0" repeatCount="indefinite" accel="48000" decel="52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28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8" presetClass="emph" presetSubtype="0" repeatCount="indefinite" accel="48000" decel="52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4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accel="48000" decel="52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39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10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FFEA2E6F-5975-4712-BC69-824A02A8C8F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96696" y="83146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tr-TR" dirty="0">
                <a:latin typeface="Corbel" panose="020B0503020204020204" pitchFamily="34" charset="0"/>
              </a:rPr>
              <a:t>İçerik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F966F4D-04A5-4A55-9638-9735BA4350C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96696" y="1675193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tr-TR" dirty="0">
              <a:latin typeface="Corbel" panose="020B0503020204020204" pitchFamily="34" charset="0"/>
            </a:endParaRPr>
          </a:p>
          <a:p>
            <a:r>
              <a:rPr lang="tr-TR" dirty="0">
                <a:latin typeface="Corbel" panose="020B0503020204020204" pitchFamily="34" charset="0"/>
              </a:rPr>
              <a:t>YÖKAK 2023 Değerlendirme Faaliyetleri</a:t>
            </a:r>
          </a:p>
          <a:p>
            <a:r>
              <a:rPr lang="tr-TR" dirty="0">
                <a:latin typeface="Corbel" panose="020B0503020204020204" pitchFamily="34" charset="0"/>
              </a:rPr>
              <a:t>2023 Mevzuat ve kılavuz değişiklikleri</a:t>
            </a:r>
          </a:p>
          <a:p>
            <a:r>
              <a:rPr lang="tr-TR" dirty="0">
                <a:latin typeface="Corbel" panose="020B0503020204020204" pitchFamily="34" charset="0"/>
              </a:rPr>
              <a:t>YÖKAK Değerlendirme Programları</a:t>
            </a:r>
          </a:p>
          <a:p>
            <a:r>
              <a:rPr lang="tr-TR" dirty="0">
                <a:latin typeface="Corbel" panose="020B0503020204020204" pitchFamily="34" charset="0"/>
              </a:rPr>
              <a:t>YÖKAK Ölçütleri</a:t>
            </a:r>
          </a:p>
          <a:p>
            <a:r>
              <a:rPr lang="tr-TR" dirty="0" err="1">
                <a:latin typeface="Corbel" panose="020B0503020204020204" pitchFamily="34" charset="0"/>
              </a:rPr>
              <a:t>KİDR’lerde</a:t>
            </a:r>
            <a:r>
              <a:rPr lang="tr-TR" dirty="0">
                <a:latin typeface="Corbel" panose="020B0503020204020204" pitchFamily="34" charset="0"/>
              </a:rPr>
              <a:t> sık karşılaşılan problemler</a:t>
            </a:r>
          </a:p>
          <a:p>
            <a:r>
              <a:rPr lang="tr-TR" dirty="0">
                <a:latin typeface="Corbel" panose="020B0503020204020204" pitchFamily="34" charset="0"/>
              </a:rPr>
              <a:t>2024 yılı Değerlendirme programları takvimi</a:t>
            </a:r>
          </a:p>
        </p:txBody>
      </p:sp>
    </p:spTree>
    <p:extLst>
      <p:ext uri="{BB962C8B-B14F-4D97-AF65-F5344CB8AC3E}">
        <p14:creationId xmlns:p14="http://schemas.microsoft.com/office/powerpoint/2010/main" val="3938947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Unvan 3">
            <a:extLst>
              <a:ext uri="{FF2B5EF4-FFF2-40B4-BE49-F238E27FC236}">
                <a16:creationId xmlns:a16="http://schemas.microsoft.com/office/drawing/2014/main" id="{D1B95CCF-5F5B-4B23-AE48-21CE7B6BA37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02648" y="723884"/>
            <a:ext cx="9144000" cy="2387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tr-TR" sz="2699" dirty="0">
                <a:solidFill>
                  <a:srgbClr val="285697"/>
                </a:solidFill>
                <a:latin typeface="Corbel" panose="020B0503020204020204" pitchFamily="34" charset="0"/>
              </a:rPr>
              <a:t>2023 İtibarıyla Tamamlanan </a:t>
            </a:r>
            <a:br>
              <a:rPr lang="tr-TR" sz="2699" dirty="0">
                <a:solidFill>
                  <a:srgbClr val="285697"/>
                </a:solidFill>
                <a:latin typeface="Corbel" panose="020B0503020204020204" pitchFamily="34" charset="0"/>
              </a:rPr>
            </a:br>
            <a:r>
              <a:rPr lang="tr-TR" sz="2699" dirty="0">
                <a:solidFill>
                  <a:srgbClr val="285697"/>
                </a:solidFill>
                <a:latin typeface="Corbel" panose="020B0503020204020204" pitchFamily="34" charset="0"/>
              </a:rPr>
              <a:t>Değerlendirme Sayıları</a:t>
            </a:r>
            <a:endParaRPr lang="tr-TR" sz="2699" dirty="0">
              <a:latin typeface="Corbel" panose="020B0503020204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CEE182F-B389-4696-96FD-FB78736F4BF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0" y="2593975"/>
            <a:ext cx="323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5714" tIns="22857" rIns="45714" bIns="22857" numCol="1" rtlCol="0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228554" defTabSz="457109">
              <a:lnSpc>
                <a:spcPct val="100000"/>
              </a:lnSpc>
              <a:buNone/>
            </a:pPr>
            <a:br>
              <a:rPr lang="tr-TR" altLang="tr-TR" sz="900" dirty="0">
                <a:latin typeface="+mj-lt"/>
              </a:rPr>
            </a:br>
            <a:br>
              <a:rPr lang="tr-TR" altLang="tr-TR" sz="900" dirty="0">
                <a:latin typeface="+mj-lt"/>
              </a:rPr>
            </a:br>
            <a:endParaRPr lang="tr-TR" altLang="tr-TR" sz="900" dirty="0">
              <a:latin typeface="+mj-lt"/>
            </a:endParaRPr>
          </a:p>
        </p:txBody>
      </p:sp>
      <p:sp>
        <p:nvSpPr>
          <p:cNvPr id="9" name="Unvan 3">
            <a:extLst>
              <a:ext uri="{FF2B5EF4-FFF2-40B4-BE49-F238E27FC236}">
                <a16:creationId xmlns:a16="http://schemas.microsoft.com/office/drawing/2014/main" id="{F0A7AE8D-5EC5-46D2-B22B-2E8A2909DB62}"/>
              </a:ext>
            </a:extLst>
          </p:cNvPr>
          <p:cNvSpPr txBox="1">
            <a:spLocks/>
          </p:cNvSpPr>
          <p:nvPr/>
        </p:nvSpPr>
        <p:spPr>
          <a:xfrm>
            <a:off x="1673167" y="-942233"/>
            <a:ext cx="9144000" cy="2387289"/>
          </a:xfrm>
        </p:spPr>
        <p:txBody>
          <a:bodyPr anchor="b">
            <a:noAutofit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9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699" dirty="0">
                <a:solidFill>
                  <a:srgbClr val="285697"/>
                </a:solidFill>
                <a:latin typeface="Corbel" panose="020B0503020204020204" pitchFamily="34" charset="0"/>
              </a:rPr>
              <a:t>2023 Yılı</a:t>
            </a:r>
            <a:br>
              <a:rPr lang="tr-TR" sz="2699" dirty="0">
                <a:solidFill>
                  <a:srgbClr val="285697"/>
                </a:solidFill>
                <a:latin typeface="Corbel" panose="020B0503020204020204" pitchFamily="34" charset="0"/>
              </a:rPr>
            </a:br>
            <a:r>
              <a:rPr lang="tr-TR" sz="2699" dirty="0">
                <a:solidFill>
                  <a:srgbClr val="285697"/>
                </a:solidFill>
                <a:latin typeface="Corbel" panose="020B0503020204020204" pitchFamily="34" charset="0"/>
              </a:rPr>
              <a:t>Değerlendirme Sayıları</a:t>
            </a:r>
            <a:endParaRPr lang="tr-TR" sz="2699" dirty="0">
              <a:latin typeface="Corbel" panose="020B0503020204020204" pitchFamily="34" charset="0"/>
            </a:endParaRP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A40A61EA-D95D-4E99-8F3B-CD7E9AD816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618312"/>
              </p:ext>
            </p:extLst>
          </p:nvPr>
        </p:nvGraphicFramePr>
        <p:xfrm>
          <a:off x="1008382" y="1852652"/>
          <a:ext cx="10456787" cy="3593554"/>
        </p:xfrm>
        <a:graphic>
          <a:graphicData uri="http://schemas.openxmlformats.org/drawingml/2006/table">
            <a:tbl>
              <a:tblPr/>
              <a:tblGrid>
                <a:gridCol w="950495">
                  <a:extLst>
                    <a:ext uri="{9D8B030D-6E8A-4147-A177-3AD203B41FA5}">
                      <a16:colId xmlns:a16="http://schemas.microsoft.com/office/drawing/2014/main" val="904895250"/>
                    </a:ext>
                  </a:extLst>
                </a:gridCol>
                <a:gridCol w="855112">
                  <a:extLst>
                    <a:ext uri="{9D8B030D-6E8A-4147-A177-3AD203B41FA5}">
                      <a16:colId xmlns:a16="http://schemas.microsoft.com/office/drawing/2014/main" val="3146233204"/>
                    </a:ext>
                  </a:extLst>
                </a:gridCol>
                <a:gridCol w="554433">
                  <a:extLst>
                    <a:ext uri="{9D8B030D-6E8A-4147-A177-3AD203B41FA5}">
                      <a16:colId xmlns:a16="http://schemas.microsoft.com/office/drawing/2014/main" val="1745664866"/>
                    </a:ext>
                  </a:extLst>
                </a:gridCol>
                <a:gridCol w="850976">
                  <a:extLst>
                    <a:ext uri="{9D8B030D-6E8A-4147-A177-3AD203B41FA5}">
                      <a16:colId xmlns:a16="http://schemas.microsoft.com/office/drawing/2014/main" val="3319458687"/>
                    </a:ext>
                  </a:extLst>
                </a:gridCol>
                <a:gridCol w="838093">
                  <a:extLst>
                    <a:ext uri="{9D8B030D-6E8A-4147-A177-3AD203B41FA5}">
                      <a16:colId xmlns:a16="http://schemas.microsoft.com/office/drawing/2014/main" val="1871899306"/>
                    </a:ext>
                  </a:extLst>
                </a:gridCol>
                <a:gridCol w="554433">
                  <a:extLst>
                    <a:ext uri="{9D8B030D-6E8A-4147-A177-3AD203B41FA5}">
                      <a16:colId xmlns:a16="http://schemas.microsoft.com/office/drawing/2014/main" val="2518945640"/>
                    </a:ext>
                  </a:extLst>
                </a:gridCol>
                <a:gridCol w="850976">
                  <a:extLst>
                    <a:ext uri="{9D8B030D-6E8A-4147-A177-3AD203B41FA5}">
                      <a16:colId xmlns:a16="http://schemas.microsoft.com/office/drawing/2014/main" val="3269342469"/>
                    </a:ext>
                  </a:extLst>
                </a:gridCol>
                <a:gridCol w="838093">
                  <a:extLst>
                    <a:ext uri="{9D8B030D-6E8A-4147-A177-3AD203B41FA5}">
                      <a16:colId xmlns:a16="http://schemas.microsoft.com/office/drawing/2014/main" val="4196682060"/>
                    </a:ext>
                  </a:extLst>
                </a:gridCol>
                <a:gridCol w="554433">
                  <a:extLst>
                    <a:ext uri="{9D8B030D-6E8A-4147-A177-3AD203B41FA5}">
                      <a16:colId xmlns:a16="http://schemas.microsoft.com/office/drawing/2014/main" val="995695244"/>
                    </a:ext>
                  </a:extLst>
                </a:gridCol>
                <a:gridCol w="850976">
                  <a:extLst>
                    <a:ext uri="{9D8B030D-6E8A-4147-A177-3AD203B41FA5}">
                      <a16:colId xmlns:a16="http://schemas.microsoft.com/office/drawing/2014/main" val="1839171503"/>
                    </a:ext>
                  </a:extLst>
                </a:gridCol>
                <a:gridCol w="838093">
                  <a:extLst>
                    <a:ext uri="{9D8B030D-6E8A-4147-A177-3AD203B41FA5}">
                      <a16:colId xmlns:a16="http://schemas.microsoft.com/office/drawing/2014/main" val="546305619"/>
                    </a:ext>
                  </a:extLst>
                </a:gridCol>
                <a:gridCol w="892226">
                  <a:extLst>
                    <a:ext uri="{9D8B030D-6E8A-4147-A177-3AD203B41FA5}">
                      <a16:colId xmlns:a16="http://schemas.microsoft.com/office/drawing/2014/main" val="1617065220"/>
                    </a:ext>
                  </a:extLst>
                </a:gridCol>
                <a:gridCol w="1028448">
                  <a:extLst>
                    <a:ext uri="{9D8B030D-6E8A-4147-A177-3AD203B41FA5}">
                      <a16:colId xmlns:a16="http://schemas.microsoft.com/office/drawing/2014/main" val="1317092464"/>
                    </a:ext>
                  </a:extLst>
                </a:gridCol>
              </a:tblGrid>
              <a:tr h="1516516">
                <a:tc>
                  <a:txBody>
                    <a:bodyPr/>
                    <a:lstStyle/>
                    <a:p>
                      <a:pPr fontAlgn="t"/>
                      <a:br>
                        <a:rPr lang="tr-TR" sz="1800" dirty="0">
                          <a:effectLst/>
                          <a:latin typeface="Corbel" panose="020B0503020204020204" pitchFamily="34" charset="0"/>
                        </a:rPr>
                      </a:b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2016- 2019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2020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2021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2022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Toplam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Türkiye Oranı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79375"/>
                  </a:ext>
                </a:extLst>
              </a:tr>
              <a:tr h="57168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KDDP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160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13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13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3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189 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% 91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905102"/>
                  </a:ext>
                </a:extLst>
              </a:tr>
              <a:tr h="46929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İzleme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58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44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43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145 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% 70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026474"/>
                  </a:ext>
                </a:extLst>
              </a:tr>
              <a:tr h="566768">
                <a:tc rowSpan="2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KAP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-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Tam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Koşullu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Toplam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Tam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Koşullu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Toplam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Tam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Koşullu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Toplam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53 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% 25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699011"/>
                  </a:ext>
                </a:extLst>
              </a:tr>
              <a:tr h="46929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6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5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11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7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5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12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5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25</a:t>
                      </a:r>
                      <a:endParaRPr lang="tr-TR" sz="180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30</a:t>
                      </a:r>
                      <a:endParaRPr lang="tr-TR" sz="1800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1746" marR="31746" marT="31746" marB="317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915517"/>
                  </a:ext>
                </a:extLst>
              </a:tr>
            </a:tbl>
          </a:graphicData>
        </a:graphic>
      </p:graphicFrame>
      <p:grpSp>
        <p:nvGrpSpPr>
          <p:cNvPr id="6" name="Grup 5">
            <a:extLst>
              <a:ext uri="{FF2B5EF4-FFF2-40B4-BE49-F238E27FC236}">
                <a16:creationId xmlns:a16="http://schemas.microsoft.com/office/drawing/2014/main" id="{68C7F58B-45A6-4944-91CD-CFBDFDC6C867}"/>
              </a:ext>
            </a:extLst>
          </p:cNvPr>
          <p:cNvGrpSpPr/>
          <p:nvPr/>
        </p:nvGrpSpPr>
        <p:grpSpPr>
          <a:xfrm>
            <a:off x="2781563" y="1393127"/>
            <a:ext cx="6927209" cy="5451429"/>
            <a:chOff x="12631418" y="3314426"/>
            <a:chExt cx="10494819" cy="8310820"/>
          </a:xfrm>
        </p:grpSpPr>
        <p:sp>
          <p:nvSpPr>
            <p:cNvPr id="16" name="Dikdörtgen: Köşeleri Yuvarlatılmış 15">
              <a:extLst>
                <a:ext uri="{FF2B5EF4-FFF2-40B4-BE49-F238E27FC236}">
                  <a16:creationId xmlns:a16="http://schemas.microsoft.com/office/drawing/2014/main" id="{D66D81F3-378B-C24A-070C-6D1C071D6B86}"/>
                </a:ext>
              </a:extLst>
            </p:cNvPr>
            <p:cNvSpPr/>
            <p:nvPr/>
          </p:nvSpPr>
          <p:spPr>
            <a:xfrm>
              <a:off x="12631418" y="3314426"/>
              <a:ext cx="10494819" cy="831082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48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tr-TR" sz="1050" dirty="0">
                <a:latin typeface="Corbel" panose="020B0503020204020204" pitchFamily="34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96B1B4B-2229-E63D-26B5-331069FBE1A5}"/>
                </a:ext>
              </a:extLst>
            </p:cNvPr>
            <p:cNvSpPr/>
            <p:nvPr/>
          </p:nvSpPr>
          <p:spPr>
            <a:xfrm>
              <a:off x="13545293" y="7977470"/>
              <a:ext cx="3470545" cy="3295649"/>
            </a:xfrm>
            <a:prstGeom prst="ellipse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dirty="0">
                  <a:latin typeface="Corbel" panose="020B0503020204020204" pitchFamily="34" charset="0"/>
                </a:rPr>
                <a:t>İzleme Programı</a:t>
              </a:r>
            </a:p>
            <a:p>
              <a:pPr algn="ctr"/>
              <a:r>
                <a:rPr lang="tr-TR" sz="2400" b="1" dirty="0"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176932B-F1C8-D21A-7034-6DB6737505D5}"/>
                </a:ext>
              </a:extLst>
            </p:cNvPr>
            <p:cNvSpPr/>
            <p:nvPr/>
          </p:nvSpPr>
          <p:spPr>
            <a:xfrm>
              <a:off x="13125812" y="3834751"/>
              <a:ext cx="4271295" cy="4189143"/>
            </a:xfrm>
            <a:prstGeom prst="ellipse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dirty="0">
                  <a:latin typeface="Corbel" panose="020B0503020204020204" pitchFamily="34" charset="0"/>
                </a:rPr>
                <a:t>Kurumsal Dış Değerlendirme (KDDP)</a:t>
              </a:r>
            </a:p>
            <a:p>
              <a:pPr algn="ctr"/>
              <a:r>
                <a:rPr lang="tr-TR" sz="2800" b="1" dirty="0"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F66B91-D82C-4EC5-8BA9-8E5BF63860DC}"/>
                </a:ext>
              </a:extLst>
            </p:cNvPr>
            <p:cNvSpPr/>
            <p:nvPr/>
          </p:nvSpPr>
          <p:spPr>
            <a:xfrm>
              <a:off x="18385077" y="7977470"/>
              <a:ext cx="3470545" cy="329564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>
                  <a:latin typeface="Corbel" panose="020B0503020204020204" pitchFamily="34" charset="0"/>
                </a:rPr>
                <a:t>Ara </a:t>
              </a:r>
              <a:r>
                <a:rPr lang="tr-TR" dirty="0" err="1">
                  <a:latin typeface="Corbel" panose="020B0503020204020204" pitchFamily="34" charset="0"/>
                </a:rPr>
                <a:t>Deperlendirme</a:t>
              </a:r>
              <a:r>
                <a:rPr lang="tr-TR" dirty="0">
                  <a:latin typeface="Corbel" panose="020B0503020204020204" pitchFamily="34" charset="0"/>
                </a:rPr>
                <a:t> Programı (ADP)</a:t>
              </a:r>
            </a:p>
            <a:p>
              <a:pPr algn="ctr"/>
              <a:r>
                <a:rPr lang="tr-TR" sz="2800" b="1" dirty="0"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CB76CAA-487D-8710-AA8B-01BAF2A2A4FB}"/>
                </a:ext>
              </a:extLst>
            </p:cNvPr>
            <p:cNvSpPr/>
            <p:nvPr/>
          </p:nvSpPr>
          <p:spPr>
            <a:xfrm>
              <a:off x="17891500" y="3834751"/>
              <a:ext cx="4457700" cy="436024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dirty="0">
                  <a:latin typeface="Corbel" panose="020B0503020204020204" pitchFamily="34" charset="0"/>
                </a:rPr>
                <a:t>Kurumsal Akreditasyon (KAP)</a:t>
              </a:r>
            </a:p>
            <a:p>
              <a:pPr algn="ctr"/>
              <a:r>
                <a:rPr lang="tr-TR" sz="2800" b="1" dirty="0">
                  <a:latin typeface="Corbel" panose="020B0503020204020204" pitchFamily="34" charset="0"/>
                </a:rPr>
                <a:t>21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526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9" grpId="0"/>
      <p:bldP spid="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3">
            <a:extLst>
              <a:ext uri="{FF2B5EF4-FFF2-40B4-BE49-F238E27FC236}">
                <a16:creationId xmlns:a16="http://schemas.microsoft.com/office/drawing/2014/main" id="{FB599D1B-A89F-470A-9A97-CD44364722B5}"/>
              </a:ext>
            </a:extLst>
          </p:cNvPr>
          <p:cNvSpPr txBox="1">
            <a:spLocks/>
          </p:cNvSpPr>
          <p:nvPr/>
        </p:nvSpPr>
        <p:spPr>
          <a:xfrm>
            <a:off x="1092561" y="-365760"/>
            <a:ext cx="9144000" cy="1413928"/>
          </a:xfrm>
        </p:spPr>
        <p:txBody>
          <a:bodyPr anchor="b">
            <a:noAutofit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9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699" dirty="0">
                <a:solidFill>
                  <a:srgbClr val="285697"/>
                </a:solidFill>
                <a:latin typeface="Corbel" panose="020B0503020204020204" pitchFamily="34" charset="0"/>
              </a:rPr>
              <a:t>2024 Yılı Dış Değerlendirme Sayıları</a:t>
            </a:r>
            <a:endParaRPr lang="tr-TR" sz="2699" dirty="0">
              <a:latin typeface="Corbel" panose="020B0503020204020204" pitchFamily="34" charset="0"/>
            </a:endParaRPr>
          </a:p>
        </p:txBody>
      </p:sp>
      <p:grpSp>
        <p:nvGrpSpPr>
          <p:cNvPr id="3" name="Grup 2">
            <a:extLst>
              <a:ext uri="{FF2B5EF4-FFF2-40B4-BE49-F238E27FC236}">
                <a16:creationId xmlns:a16="http://schemas.microsoft.com/office/drawing/2014/main" id="{7E030AA1-B305-4DD7-B9AF-4DE702283A76}"/>
              </a:ext>
            </a:extLst>
          </p:cNvPr>
          <p:cNvGrpSpPr/>
          <p:nvPr/>
        </p:nvGrpSpPr>
        <p:grpSpPr>
          <a:xfrm>
            <a:off x="731195" y="1226134"/>
            <a:ext cx="6230714" cy="4802322"/>
            <a:chOff x="12631418" y="3314426"/>
            <a:chExt cx="10494819" cy="8310820"/>
          </a:xfrm>
        </p:grpSpPr>
        <p:sp>
          <p:nvSpPr>
            <p:cNvPr id="4" name="Dikdörtgen: Köşeleri Yuvarlatılmış 15">
              <a:extLst>
                <a:ext uri="{FF2B5EF4-FFF2-40B4-BE49-F238E27FC236}">
                  <a16:creationId xmlns:a16="http://schemas.microsoft.com/office/drawing/2014/main" id="{9AB2C2E3-5AC6-45E9-859E-2572D0D93304}"/>
                </a:ext>
              </a:extLst>
            </p:cNvPr>
            <p:cNvSpPr/>
            <p:nvPr/>
          </p:nvSpPr>
          <p:spPr>
            <a:xfrm>
              <a:off x="12631418" y="3314426"/>
              <a:ext cx="10494819" cy="831082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48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tr-TR" sz="1050" dirty="0">
                <a:latin typeface="Corbel" panose="020B0503020204020204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B69E294-9432-44CD-966A-ECF418E53725}"/>
                </a:ext>
              </a:extLst>
            </p:cNvPr>
            <p:cNvSpPr/>
            <p:nvPr/>
          </p:nvSpPr>
          <p:spPr>
            <a:xfrm>
              <a:off x="13545293" y="7977470"/>
              <a:ext cx="3470545" cy="3295649"/>
            </a:xfrm>
            <a:prstGeom prst="ellipse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dirty="0">
                  <a:latin typeface="Corbel" panose="020B0503020204020204" pitchFamily="34" charset="0"/>
                </a:rPr>
                <a:t>İzleme Programı</a:t>
              </a:r>
            </a:p>
            <a:p>
              <a:pPr algn="ctr"/>
              <a:r>
                <a:rPr lang="tr-TR" sz="2400" b="1" dirty="0"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0E954E5-EF0A-44E0-A2B7-E0D7BCA3D445}"/>
                </a:ext>
              </a:extLst>
            </p:cNvPr>
            <p:cNvSpPr/>
            <p:nvPr/>
          </p:nvSpPr>
          <p:spPr>
            <a:xfrm>
              <a:off x="13125812" y="3834751"/>
              <a:ext cx="4271295" cy="4189143"/>
            </a:xfrm>
            <a:prstGeom prst="ellipse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dirty="0">
                  <a:latin typeface="Corbel" panose="020B0503020204020204" pitchFamily="34" charset="0"/>
                </a:rPr>
                <a:t>Kurumsal Dış Değerlendirme (KDDP)</a:t>
              </a:r>
            </a:p>
            <a:p>
              <a:pPr algn="ctr"/>
              <a:r>
                <a:rPr lang="tr-TR" sz="2800" b="1" dirty="0"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0986844-D8BF-4FC6-915F-B9A45C50D64B}"/>
                </a:ext>
              </a:extLst>
            </p:cNvPr>
            <p:cNvSpPr/>
            <p:nvPr/>
          </p:nvSpPr>
          <p:spPr>
            <a:xfrm>
              <a:off x="18109682" y="7977467"/>
              <a:ext cx="3745940" cy="349772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dirty="0">
                  <a:latin typeface="Corbel" panose="020B0503020204020204" pitchFamily="34" charset="0"/>
                </a:rPr>
                <a:t>Ara </a:t>
              </a:r>
              <a:r>
                <a:rPr lang="tr-TR" sz="1600" dirty="0" err="1">
                  <a:latin typeface="Corbel" panose="020B0503020204020204" pitchFamily="34" charset="0"/>
                </a:rPr>
                <a:t>Deperlendirme</a:t>
              </a:r>
              <a:r>
                <a:rPr lang="tr-TR" sz="1600" dirty="0">
                  <a:latin typeface="Corbel" panose="020B0503020204020204" pitchFamily="34" charset="0"/>
                </a:rPr>
                <a:t> Programı</a:t>
              </a:r>
            </a:p>
            <a:p>
              <a:pPr algn="ctr"/>
              <a:r>
                <a:rPr lang="tr-TR" sz="2400" b="1" dirty="0">
                  <a:latin typeface="Corbel" panose="020B0503020204020204" pitchFamily="34" charset="0"/>
                </a:rPr>
                <a:t>7 +7</a:t>
              </a:r>
            </a:p>
            <a:p>
              <a:pPr algn="ctr"/>
              <a:r>
                <a:rPr lang="tr-TR" sz="1600" b="1" dirty="0">
                  <a:latin typeface="Corbel" panose="020B0503020204020204" pitchFamily="34" charset="0"/>
                </a:rPr>
                <a:t>  Tam     Koşullu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2EB2DB4-D1BA-41B2-B61E-EC5497D79485}"/>
                </a:ext>
              </a:extLst>
            </p:cNvPr>
            <p:cNvSpPr/>
            <p:nvPr/>
          </p:nvSpPr>
          <p:spPr>
            <a:xfrm>
              <a:off x="17891500" y="3834751"/>
              <a:ext cx="4457700" cy="436024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dirty="0">
                  <a:latin typeface="Corbel" panose="020B0503020204020204" pitchFamily="34" charset="0"/>
                </a:rPr>
                <a:t>Kurumsal Akreditasyon (KAP)</a:t>
              </a:r>
            </a:p>
            <a:p>
              <a:pPr algn="ctr"/>
              <a:r>
                <a:rPr lang="tr-TR" sz="2800" b="1" dirty="0">
                  <a:latin typeface="Corbel" panose="020B0503020204020204" pitchFamily="34" charset="0"/>
                </a:rPr>
                <a:t>?</a:t>
              </a:r>
            </a:p>
          </p:txBody>
        </p:sp>
      </p:grpSp>
      <p:cxnSp>
        <p:nvCxnSpPr>
          <p:cNvPr id="10" name="Düz Ok Bağlayıcısı 9">
            <a:extLst>
              <a:ext uri="{FF2B5EF4-FFF2-40B4-BE49-F238E27FC236}">
                <a16:creationId xmlns:a16="http://schemas.microsoft.com/office/drawing/2014/main" id="{6B0B9BDC-B80F-4097-85E9-E9CFFE20243A}"/>
              </a:ext>
            </a:extLst>
          </p:cNvPr>
          <p:cNvCxnSpPr/>
          <p:nvPr/>
        </p:nvCxnSpPr>
        <p:spPr>
          <a:xfrm>
            <a:off x="5664561" y="2813442"/>
            <a:ext cx="20986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>
            <a:extLst>
              <a:ext uri="{FF2B5EF4-FFF2-40B4-BE49-F238E27FC236}">
                <a16:creationId xmlns:a16="http://schemas.microsoft.com/office/drawing/2014/main" id="{F5A34509-7CCA-4049-8F9C-44FAE7A7FDEC}"/>
              </a:ext>
            </a:extLst>
          </p:cNvPr>
          <p:cNvCxnSpPr/>
          <p:nvPr/>
        </p:nvCxnSpPr>
        <p:spPr>
          <a:xfrm>
            <a:off x="5589146" y="4991034"/>
            <a:ext cx="20986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7E044EF4-A4CE-4B6F-9513-E2FA22D0C70E}"/>
              </a:ext>
            </a:extLst>
          </p:cNvPr>
          <p:cNvSpPr txBox="1"/>
          <p:nvPr/>
        </p:nvSpPr>
        <p:spPr>
          <a:xfrm>
            <a:off x="7862784" y="2149967"/>
            <a:ext cx="2779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rbel" panose="020B0503020204020204" pitchFamily="34" charset="0"/>
              </a:rPr>
              <a:t>Niyet beyanlarının alımı 01.04.2024</a:t>
            </a:r>
          </a:p>
          <a:p>
            <a:r>
              <a:rPr lang="tr-TR" dirty="0">
                <a:latin typeface="Corbel" panose="020B0503020204020204" pitchFamily="34" charset="0"/>
              </a:rPr>
              <a:t>Kurul kararı ile programa alınacak kurumların belirlenmesi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C3A160C7-C27C-4FBD-BB98-AD15CE5B9687}"/>
              </a:ext>
            </a:extLst>
          </p:cNvPr>
          <p:cNvSpPr txBox="1"/>
          <p:nvPr/>
        </p:nvSpPr>
        <p:spPr>
          <a:xfrm>
            <a:off x="7813089" y="4252370"/>
            <a:ext cx="34940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rbel" panose="020B0503020204020204" pitchFamily="34" charset="0"/>
              </a:rPr>
              <a:t>Tam Akredite kurumlar </a:t>
            </a:r>
            <a:r>
              <a:rPr lang="tr-TR" dirty="0">
                <a:latin typeface="Corbel" panose="020B0503020204020204" pitchFamily="34" charset="0"/>
              </a:rPr>
              <a:t>için;</a:t>
            </a:r>
          </a:p>
          <a:p>
            <a:r>
              <a:rPr lang="tr-TR" dirty="0">
                <a:latin typeface="Corbel" panose="020B0503020204020204" pitchFamily="34" charset="0"/>
              </a:rPr>
              <a:t>Kurul Saha ziyareti kararı</a:t>
            </a:r>
          </a:p>
          <a:p>
            <a:endParaRPr lang="tr-TR" dirty="0">
              <a:latin typeface="Corbel" panose="020B0503020204020204" pitchFamily="34" charset="0"/>
            </a:endParaRPr>
          </a:p>
          <a:p>
            <a:r>
              <a:rPr lang="tr-TR" u="sng" dirty="0">
                <a:latin typeface="Corbel" panose="020B0503020204020204" pitchFamily="34" charset="0"/>
              </a:rPr>
              <a:t>Koşullu akredite kurumlar </a:t>
            </a:r>
            <a:r>
              <a:rPr lang="tr-TR" dirty="0">
                <a:latin typeface="Corbel" panose="020B0503020204020204" pitchFamily="34" charset="0"/>
              </a:rPr>
              <a:t>için;</a:t>
            </a:r>
          </a:p>
          <a:p>
            <a:r>
              <a:rPr lang="tr-TR" dirty="0">
                <a:latin typeface="Corbel" panose="020B0503020204020204" pitchFamily="34" charset="0"/>
              </a:rPr>
              <a:t>Saha ziyareti gerçekleştirilecektir.</a:t>
            </a:r>
          </a:p>
        </p:txBody>
      </p:sp>
    </p:spTree>
    <p:extLst>
      <p:ext uri="{BB962C8B-B14F-4D97-AF65-F5344CB8AC3E}">
        <p14:creationId xmlns:p14="http://schemas.microsoft.com/office/powerpoint/2010/main" val="154791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3AA2A55-76D1-424F-91F6-80E926A98184}"/>
              </a:ext>
            </a:extLst>
          </p:cNvPr>
          <p:cNvSpPr/>
          <p:nvPr/>
        </p:nvSpPr>
        <p:spPr>
          <a:xfrm>
            <a:off x="6242912" y="2840217"/>
            <a:ext cx="49833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DÖRDÜNCÜ BÖLÜM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sz="16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Yükseköğretim Kurumu Kalite Komisyonunun Oluşturulması, Görev ve Yetkileri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b="1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BEŞİNCİ BÖLÜM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sz="16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Yükseköğretim Kurumlarında İç ve Dış Kalite Güvencesi Sistemi</a:t>
            </a:r>
            <a:endParaRPr lang="tr-TR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B2000B51-CFD0-49BB-8C76-4EE58B595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661" y="1788273"/>
            <a:ext cx="4983339" cy="391976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2" name="Unvan 8">
            <a:extLst>
              <a:ext uri="{FF2B5EF4-FFF2-40B4-BE49-F238E27FC236}">
                <a16:creationId xmlns:a16="http://schemas.microsoft.com/office/drawing/2014/main" id="{B233911F-F5CC-4C7D-B93B-11DFCFDF4295}"/>
              </a:ext>
            </a:extLst>
          </p:cNvPr>
          <p:cNvSpPr txBox="1">
            <a:spLocks/>
          </p:cNvSpPr>
          <p:nvPr/>
        </p:nvSpPr>
        <p:spPr>
          <a:xfrm>
            <a:off x="838200" y="630936"/>
            <a:ext cx="10515600" cy="10597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>
                <a:latin typeface="Corbel" panose="020B0503020204020204" pitchFamily="34" charset="0"/>
              </a:rPr>
              <a:t>Mevzuat ve Kılavuz Güncellemeleri</a:t>
            </a:r>
          </a:p>
        </p:txBody>
      </p:sp>
    </p:spTree>
    <p:extLst>
      <p:ext uri="{BB962C8B-B14F-4D97-AF65-F5344CB8AC3E}">
        <p14:creationId xmlns:p14="http://schemas.microsoft.com/office/powerpoint/2010/main" val="1266502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608C2776-2929-4908-B8FD-192D9777B2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549" y="5329874"/>
            <a:ext cx="2996619" cy="1509547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B36C9925-E4C0-4875-A64A-489CF91516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549" y="3533293"/>
            <a:ext cx="3005554" cy="1688727"/>
          </a:xfrm>
          <a:prstGeom prst="rect">
            <a:avLst/>
          </a:prstGeom>
        </p:spPr>
      </p:pic>
      <p:sp>
        <p:nvSpPr>
          <p:cNvPr id="4" name="Arrow: Pentagon 6">
            <a:extLst>
              <a:ext uri="{FF2B5EF4-FFF2-40B4-BE49-F238E27FC236}">
                <a16:creationId xmlns:a16="http://schemas.microsoft.com/office/drawing/2014/main" id="{AC472352-372A-4563-BAFA-0AD2D4A8D618}"/>
              </a:ext>
            </a:extLst>
          </p:cNvPr>
          <p:cNvSpPr/>
          <p:nvPr/>
        </p:nvSpPr>
        <p:spPr>
          <a:xfrm>
            <a:off x="4378755" y="5648691"/>
            <a:ext cx="751476" cy="643575"/>
          </a:xfrm>
          <a:prstGeom prst="homePlate">
            <a:avLst/>
          </a:prstGeom>
          <a:gradFill>
            <a:gsLst>
              <a:gs pos="50000">
                <a:schemeClr val="tx1"/>
              </a:gs>
              <a:gs pos="50000">
                <a:schemeClr val="tx1">
                  <a:lumMod val="90000"/>
                  <a:lumOff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14" tIns="22857" rIns="45714" bIns="228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28554">
              <a:defRPr/>
            </a:pPr>
            <a:endParaRPr lang="en-US" sz="9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Arrow: Pentagon 6">
            <a:extLst>
              <a:ext uri="{FF2B5EF4-FFF2-40B4-BE49-F238E27FC236}">
                <a16:creationId xmlns:a16="http://schemas.microsoft.com/office/drawing/2014/main" id="{852E2C11-6D9F-446F-B22D-41EF7BE75943}"/>
              </a:ext>
            </a:extLst>
          </p:cNvPr>
          <p:cNvSpPr/>
          <p:nvPr/>
        </p:nvSpPr>
        <p:spPr>
          <a:xfrm>
            <a:off x="4378755" y="4113943"/>
            <a:ext cx="751476" cy="643575"/>
          </a:xfrm>
          <a:prstGeom prst="homePlate">
            <a:avLst/>
          </a:prstGeom>
          <a:gradFill>
            <a:gsLst>
              <a:gs pos="50000">
                <a:schemeClr val="tx1"/>
              </a:gs>
              <a:gs pos="50000">
                <a:schemeClr val="tx1">
                  <a:lumMod val="90000"/>
                  <a:lumOff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14" tIns="22857" rIns="45714" bIns="228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28554">
              <a:defRPr/>
            </a:pPr>
            <a:endParaRPr lang="en-US" sz="9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098EFB45-78AD-481C-AD4E-44B8C5A4A850}"/>
              </a:ext>
            </a:extLst>
          </p:cNvPr>
          <p:cNvSpPr txBox="1"/>
          <p:nvPr/>
        </p:nvSpPr>
        <p:spPr>
          <a:xfrm>
            <a:off x="5858578" y="5770424"/>
            <a:ext cx="5092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Değişmemiştir.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BF541E14-4CD9-4291-B9E7-5DA42F5A968A}"/>
              </a:ext>
            </a:extLst>
          </p:cNvPr>
          <p:cNvSpPr txBox="1"/>
          <p:nvPr/>
        </p:nvSpPr>
        <p:spPr>
          <a:xfrm>
            <a:off x="5858578" y="3839048"/>
            <a:ext cx="559350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2846" indent="-142846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2024 yılı için GÜNCELLEME olacaktır. </a:t>
            </a:r>
          </a:p>
          <a:p>
            <a:pPr marL="142846" indent="-142846">
              <a:buFont typeface="Arial" panose="020B0604020202020204" pitchFamily="34" charset="0"/>
              <a:buChar char="•"/>
            </a:pP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KİDR Hazırlama Kılavuzu Sürüm 3.2 </a:t>
            </a:r>
            <a:r>
              <a:rPr lang="tr-T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rubrik</a:t>
            </a: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 kısmında yapılan düzenlemeler yansıtılacaktır.</a:t>
            </a:r>
          </a:p>
          <a:p>
            <a:pPr marL="142846" indent="-142846">
              <a:buFont typeface="Arial" panose="020B0604020202020204" pitchFamily="34" charset="0"/>
              <a:buChar char="•"/>
            </a:pP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Değerlendirme programlarına ilişkin güncellemeler yapılacaktır.</a:t>
            </a:r>
          </a:p>
        </p:txBody>
      </p:sp>
      <p:sp>
        <p:nvSpPr>
          <p:cNvPr id="9" name="Unvan 8">
            <a:extLst>
              <a:ext uri="{FF2B5EF4-FFF2-40B4-BE49-F238E27FC236}">
                <a16:creationId xmlns:a16="http://schemas.microsoft.com/office/drawing/2014/main" id="{C39776AD-5D8C-44E2-9758-78BE5CE6DE2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39916" y="68250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tr-TR" dirty="0">
                <a:latin typeface="Corbel" panose="020B0503020204020204" pitchFamily="34" charset="0"/>
              </a:rPr>
              <a:t>Mevzuat ve Kılavuz Güncellemeleri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5A55F726-34EE-4068-A62E-BAA8CE338F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6484" y="1509962"/>
            <a:ext cx="2996619" cy="1919038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E0B211BF-76E0-4C86-9E71-BAF86669CE53}"/>
              </a:ext>
            </a:extLst>
          </p:cNvPr>
          <p:cNvSpPr txBox="1"/>
          <p:nvPr/>
        </p:nvSpPr>
        <p:spPr>
          <a:xfrm>
            <a:off x="5858578" y="1961448"/>
            <a:ext cx="559350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2846" indent="-142846">
              <a:buFont typeface="Arial" panose="020B0604020202020204" pitchFamily="34" charset="0"/>
              <a:buChar char="•"/>
            </a:pPr>
            <a:endParaRPr lang="tr-TR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  <a:p>
            <a:pPr marL="142846" indent="-142846">
              <a:buFont typeface="Arial" panose="020B0604020202020204" pitchFamily="34" charset="0"/>
              <a:buChar char="•"/>
            </a:pP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Güncellemeler tamamlanarak YÖKAK resmi web sayfasında yayımlanmıştır.</a:t>
            </a:r>
          </a:p>
          <a:p>
            <a:pPr marL="142846" indent="-142846">
              <a:buFont typeface="Arial" panose="020B0604020202020204" pitchFamily="34" charset="0"/>
              <a:buChar char="•"/>
            </a:pP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Bu konuda ilerleyen sunumlarda detaylı bilgi paylaşılacaktır.</a:t>
            </a:r>
          </a:p>
        </p:txBody>
      </p:sp>
      <p:sp>
        <p:nvSpPr>
          <p:cNvPr id="12" name="Arrow: Pentagon 6">
            <a:extLst>
              <a:ext uri="{FF2B5EF4-FFF2-40B4-BE49-F238E27FC236}">
                <a16:creationId xmlns:a16="http://schemas.microsoft.com/office/drawing/2014/main" id="{8C16BCE4-C8D9-45B8-80F4-1035621B3A14}"/>
              </a:ext>
            </a:extLst>
          </p:cNvPr>
          <p:cNvSpPr/>
          <p:nvPr/>
        </p:nvSpPr>
        <p:spPr>
          <a:xfrm>
            <a:off x="4378755" y="2395091"/>
            <a:ext cx="751476" cy="643575"/>
          </a:xfrm>
          <a:prstGeom prst="homePlate">
            <a:avLst/>
          </a:prstGeom>
          <a:gradFill>
            <a:gsLst>
              <a:gs pos="50000">
                <a:schemeClr val="tx1"/>
              </a:gs>
              <a:gs pos="50000">
                <a:schemeClr val="tx1">
                  <a:lumMod val="90000"/>
                  <a:lumOff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14" tIns="22857" rIns="45714" bIns="228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28554">
              <a:defRPr/>
            </a:pPr>
            <a:endParaRPr lang="en-US" sz="90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2720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8" grpId="0"/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12F91C04-C77B-4021-B819-8C6DE61A88C2}"/>
              </a:ext>
            </a:extLst>
          </p:cNvPr>
          <p:cNvGrpSpPr/>
          <p:nvPr/>
        </p:nvGrpSpPr>
        <p:grpSpPr>
          <a:xfrm>
            <a:off x="5948144" y="2362076"/>
            <a:ext cx="3220122" cy="3392009"/>
            <a:chOff x="8736553" y="3611344"/>
            <a:chExt cx="6914068" cy="7292746"/>
          </a:xfrm>
        </p:grpSpPr>
        <p:sp>
          <p:nvSpPr>
            <p:cNvPr id="21" name="One">
              <a:extLst>
                <a:ext uri="{FF2B5EF4-FFF2-40B4-BE49-F238E27FC236}">
                  <a16:creationId xmlns:a16="http://schemas.microsoft.com/office/drawing/2014/main" id="{7B247589-65BD-4E79-87D0-2308233682EC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22" name="Two">
              <a:extLst>
                <a:ext uri="{FF2B5EF4-FFF2-40B4-BE49-F238E27FC236}">
                  <a16:creationId xmlns:a16="http://schemas.microsoft.com/office/drawing/2014/main" id="{E9D6AD3B-4735-431F-AFE1-F782431BA90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4">
                    <a:lumMod val="75000"/>
                  </a:schemeClr>
                </a:gs>
                <a:gs pos="0">
                  <a:schemeClr val="accent4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23" name="Three">
              <a:extLst>
                <a:ext uri="{FF2B5EF4-FFF2-40B4-BE49-F238E27FC236}">
                  <a16:creationId xmlns:a16="http://schemas.microsoft.com/office/drawing/2014/main" id="{4710BC5D-E705-4AC5-B38A-0054AD155CC9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4">
                    <a:lumMod val="75000"/>
                  </a:schemeClr>
                </a:gs>
                <a:gs pos="19000">
                  <a:schemeClr val="accent4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24" name="Four">
              <a:extLst>
                <a:ext uri="{FF2B5EF4-FFF2-40B4-BE49-F238E27FC236}">
                  <a16:creationId xmlns:a16="http://schemas.microsoft.com/office/drawing/2014/main" id="{A8430AB1-D76B-47D2-9657-3CDB53768556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9000">
                  <a:schemeClr val="accent4">
                    <a:alpha val="0"/>
                    <a:lumMod val="60000"/>
                    <a:lumOff val="4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185937D-4FCD-4669-85C1-201844D3B0DA}"/>
              </a:ext>
            </a:extLst>
          </p:cNvPr>
          <p:cNvSpPr txBox="1"/>
          <p:nvPr/>
        </p:nvSpPr>
        <p:spPr>
          <a:xfrm>
            <a:off x="6541399" y="3208048"/>
            <a:ext cx="2085827" cy="9233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54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İzleme</a:t>
            </a:r>
            <a:endParaRPr lang="en-US" sz="5400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5EDD59F-43B0-4BB8-9874-72E313E61D45}"/>
              </a:ext>
            </a:extLst>
          </p:cNvPr>
          <p:cNvGrpSpPr/>
          <p:nvPr/>
        </p:nvGrpSpPr>
        <p:grpSpPr>
          <a:xfrm>
            <a:off x="2761766" y="413099"/>
            <a:ext cx="3142349" cy="3314453"/>
            <a:chOff x="8736553" y="3611344"/>
            <a:chExt cx="6914068" cy="7292746"/>
          </a:xfrm>
        </p:grpSpPr>
        <p:sp>
          <p:nvSpPr>
            <p:cNvPr id="6" name="One">
              <a:extLst>
                <a:ext uri="{FF2B5EF4-FFF2-40B4-BE49-F238E27FC236}">
                  <a16:creationId xmlns:a16="http://schemas.microsoft.com/office/drawing/2014/main" id="{17137BED-6530-4477-814A-B9725B4A574A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7" name="Two">
              <a:extLst>
                <a:ext uri="{FF2B5EF4-FFF2-40B4-BE49-F238E27FC236}">
                  <a16:creationId xmlns:a16="http://schemas.microsoft.com/office/drawing/2014/main" id="{3098DA30-851C-4596-A455-E8D8D80BF127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1">
                    <a:lumMod val="75000"/>
                  </a:schemeClr>
                </a:gs>
                <a:gs pos="0">
                  <a:schemeClr val="accent1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8" name="Three">
              <a:extLst>
                <a:ext uri="{FF2B5EF4-FFF2-40B4-BE49-F238E27FC236}">
                  <a16:creationId xmlns:a16="http://schemas.microsoft.com/office/drawing/2014/main" id="{52A4AE3B-C8D5-49E2-A8F6-51B869EDEB25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1">
                    <a:lumMod val="75000"/>
                  </a:schemeClr>
                </a:gs>
                <a:gs pos="19000">
                  <a:schemeClr val="accent1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9" name="Four">
              <a:extLst>
                <a:ext uri="{FF2B5EF4-FFF2-40B4-BE49-F238E27FC236}">
                  <a16:creationId xmlns:a16="http://schemas.microsoft.com/office/drawing/2014/main" id="{804A25B7-9F5E-4E7F-AB17-80B4F77EC474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1">
                    <a:lumMod val="60000"/>
                    <a:lumOff val="40000"/>
                  </a:schemeClr>
                </a:gs>
                <a:gs pos="9000">
                  <a:schemeClr val="accent1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1DB2614A-AD8A-416D-9F08-7111984C7B3E}"/>
              </a:ext>
            </a:extLst>
          </p:cNvPr>
          <p:cNvSpPr txBox="1"/>
          <p:nvPr/>
        </p:nvSpPr>
        <p:spPr>
          <a:xfrm>
            <a:off x="3457736" y="885637"/>
            <a:ext cx="2051644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66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ADP</a:t>
            </a:r>
            <a:endParaRPr lang="en-US" sz="6600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552025-3B58-49DC-844D-4A399048ED4E}"/>
              </a:ext>
            </a:extLst>
          </p:cNvPr>
          <p:cNvGrpSpPr/>
          <p:nvPr/>
        </p:nvGrpSpPr>
        <p:grpSpPr>
          <a:xfrm>
            <a:off x="1301096" y="1316736"/>
            <a:ext cx="3497239" cy="3699983"/>
            <a:chOff x="1563688" y="3246708"/>
            <a:chExt cx="7605475" cy="8022019"/>
          </a:xfrm>
        </p:grpSpPr>
        <p:sp>
          <p:nvSpPr>
            <p:cNvPr id="16" name="One">
              <a:extLst>
                <a:ext uri="{FF2B5EF4-FFF2-40B4-BE49-F238E27FC236}">
                  <a16:creationId xmlns:a16="http://schemas.microsoft.com/office/drawing/2014/main" id="{A8D9EAF2-1F40-4E47-A26B-DDA434732386}"/>
                </a:ext>
              </a:extLst>
            </p:cNvPr>
            <p:cNvSpPr/>
            <p:nvPr/>
          </p:nvSpPr>
          <p:spPr>
            <a:xfrm>
              <a:off x="2288734" y="3567670"/>
              <a:ext cx="6155382" cy="611666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7" name="Two">
              <a:extLst>
                <a:ext uri="{FF2B5EF4-FFF2-40B4-BE49-F238E27FC236}">
                  <a16:creationId xmlns:a16="http://schemas.microsoft.com/office/drawing/2014/main" id="{33F7D0AD-6FD5-46E3-846E-06F5330CBB31}"/>
                </a:ext>
              </a:extLst>
            </p:cNvPr>
            <p:cNvSpPr/>
            <p:nvPr/>
          </p:nvSpPr>
          <p:spPr>
            <a:xfrm>
              <a:off x="2197732" y="3708255"/>
              <a:ext cx="6337387" cy="6304832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2">
                    <a:lumMod val="75000"/>
                  </a:schemeClr>
                </a:gs>
                <a:gs pos="0">
                  <a:schemeClr val="accent2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8" name="Three">
              <a:extLst>
                <a:ext uri="{FF2B5EF4-FFF2-40B4-BE49-F238E27FC236}">
                  <a16:creationId xmlns:a16="http://schemas.microsoft.com/office/drawing/2014/main" id="{094CE864-52C4-4FF5-8F84-61BC9FF5AF21}"/>
                </a:ext>
              </a:extLst>
            </p:cNvPr>
            <p:cNvSpPr/>
            <p:nvPr/>
          </p:nvSpPr>
          <p:spPr>
            <a:xfrm>
              <a:off x="1563688" y="3708255"/>
              <a:ext cx="7605475" cy="7560472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2">
                    <a:lumMod val="75000"/>
                  </a:schemeClr>
                </a:gs>
                <a:gs pos="19000">
                  <a:schemeClr val="accent2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9" name="Four">
              <a:extLst>
                <a:ext uri="{FF2B5EF4-FFF2-40B4-BE49-F238E27FC236}">
                  <a16:creationId xmlns:a16="http://schemas.microsoft.com/office/drawing/2014/main" id="{20A6BEAF-623A-4C3A-9E8E-94B51EBF75B8}"/>
                </a:ext>
              </a:extLst>
            </p:cNvPr>
            <p:cNvSpPr/>
            <p:nvPr/>
          </p:nvSpPr>
          <p:spPr>
            <a:xfrm>
              <a:off x="2795924" y="3246708"/>
              <a:ext cx="5141002" cy="5117581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2">
                    <a:lumMod val="60000"/>
                    <a:lumOff val="40000"/>
                  </a:schemeClr>
                </a:gs>
                <a:gs pos="9000">
                  <a:schemeClr val="accent2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4352D91C-576F-4BDF-BD85-1B312729594C}"/>
              </a:ext>
            </a:extLst>
          </p:cNvPr>
          <p:cNvSpPr txBox="1"/>
          <p:nvPr/>
        </p:nvSpPr>
        <p:spPr>
          <a:xfrm>
            <a:off x="1705143" y="2241124"/>
            <a:ext cx="2533696" cy="13759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80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KAP</a:t>
            </a:r>
            <a:endParaRPr lang="en-US" sz="8000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11B744-C656-4FDB-A0E5-BE8618877722}"/>
              </a:ext>
            </a:extLst>
          </p:cNvPr>
          <p:cNvGrpSpPr/>
          <p:nvPr/>
        </p:nvGrpSpPr>
        <p:grpSpPr>
          <a:xfrm>
            <a:off x="4270248" y="3657601"/>
            <a:ext cx="3619758" cy="3787212"/>
            <a:chOff x="8736553" y="3611344"/>
            <a:chExt cx="6914068" cy="7292746"/>
          </a:xfrm>
        </p:grpSpPr>
        <p:sp>
          <p:nvSpPr>
            <p:cNvPr id="11" name="One">
              <a:extLst>
                <a:ext uri="{FF2B5EF4-FFF2-40B4-BE49-F238E27FC236}">
                  <a16:creationId xmlns:a16="http://schemas.microsoft.com/office/drawing/2014/main" id="{D6EEEFA4-5A1D-4105-8987-99B645CE29A2}"/>
                </a:ext>
              </a:extLst>
            </p:cNvPr>
            <p:cNvSpPr/>
            <p:nvPr/>
          </p:nvSpPr>
          <p:spPr>
            <a:xfrm>
              <a:off x="9395686" y="3903128"/>
              <a:ext cx="5595802" cy="5560608"/>
            </a:xfrm>
            <a:custGeom>
              <a:avLst/>
              <a:gdLst>
                <a:gd name="connsiteX0" fmla="*/ 6057900 w 6057900"/>
                <a:gd name="connsiteY0" fmla="*/ 3009900 h 6019800"/>
                <a:gd name="connsiteX1" fmla="*/ 3028950 w 6057900"/>
                <a:gd name="connsiteY1" fmla="*/ 6019800 h 6019800"/>
                <a:gd name="connsiteX2" fmla="*/ 0 w 6057900"/>
                <a:gd name="connsiteY2" fmla="*/ 3009900 h 6019800"/>
                <a:gd name="connsiteX3" fmla="*/ 3028950 w 6057900"/>
                <a:gd name="connsiteY3" fmla="*/ 0 h 6019800"/>
                <a:gd name="connsiteX4" fmla="*/ 6057900 w 6057900"/>
                <a:gd name="connsiteY4" fmla="*/ 3009900 h 601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6019800">
                  <a:moveTo>
                    <a:pt x="6057900" y="3009900"/>
                  </a:moveTo>
                  <a:cubicBezTo>
                    <a:pt x="6057900" y="4672222"/>
                    <a:pt x="4701793" y="6019800"/>
                    <a:pt x="3028950" y="6019800"/>
                  </a:cubicBezTo>
                  <a:cubicBezTo>
                    <a:pt x="1356107" y="6019800"/>
                    <a:pt x="0" y="4672222"/>
                    <a:pt x="0" y="3009900"/>
                  </a:cubicBezTo>
                  <a:cubicBezTo>
                    <a:pt x="0" y="1347578"/>
                    <a:pt x="1356107" y="0"/>
                    <a:pt x="3028950" y="0"/>
                  </a:cubicBezTo>
                  <a:cubicBezTo>
                    <a:pt x="4701793" y="0"/>
                    <a:pt x="6057900" y="1347578"/>
                    <a:pt x="6057900" y="300990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2" name="Two">
              <a:extLst>
                <a:ext uri="{FF2B5EF4-FFF2-40B4-BE49-F238E27FC236}">
                  <a16:creationId xmlns:a16="http://schemas.microsoft.com/office/drawing/2014/main" id="{1AF357B1-E56A-4343-A83A-EE4B4B5F04B3}"/>
                </a:ext>
              </a:extLst>
            </p:cNvPr>
            <p:cNvSpPr/>
            <p:nvPr/>
          </p:nvSpPr>
          <p:spPr>
            <a:xfrm>
              <a:off x="9312957" y="4030932"/>
              <a:ext cx="5761261" cy="5731667"/>
            </a:xfrm>
            <a:custGeom>
              <a:avLst/>
              <a:gdLst>
                <a:gd name="connsiteX0" fmla="*/ 5568315 w 5562600"/>
                <a:gd name="connsiteY0" fmla="*/ 2767013 h 5534025"/>
                <a:gd name="connsiteX1" fmla="*/ 2784158 w 5562600"/>
                <a:gd name="connsiteY1" fmla="*/ 5534025 h 5534025"/>
                <a:gd name="connsiteX2" fmla="*/ 0 w 5562600"/>
                <a:gd name="connsiteY2" fmla="*/ 2767013 h 5534025"/>
                <a:gd name="connsiteX3" fmla="*/ 2784158 w 5562600"/>
                <a:gd name="connsiteY3" fmla="*/ 0 h 5534025"/>
                <a:gd name="connsiteX4" fmla="*/ 5568315 w 5562600"/>
                <a:gd name="connsiteY4" fmla="*/ 2767013 h 553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62600" h="5534025">
                  <a:moveTo>
                    <a:pt x="5568315" y="2767013"/>
                  </a:moveTo>
                  <a:cubicBezTo>
                    <a:pt x="5568315" y="4295192"/>
                    <a:pt x="4321805" y="5534025"/>
                    <a:pt x="2784158" y="5534025"/>
                  </a:cubicBezTo>
                  <a:cubicBezTo>
                    <a:pt x="1246510" y="5534025"/>
                    <a:pt x="0" y="4295192"/>
                    <a:pt x="0" y="2767013"/>
                  </a:cubicBezTo>
                  <a:cubicBezTo>
                    <a:pt x="0" y="1238834"/>
                    <a:pt x="1246510" y="0"/>
                    <a:pt x="2784158" y="0"/>
                  </a:cubicBezTo>
                  <a:cubicBezTo>
                    <a:pt x="4321805" y="0"/>
                    <a:pt x="5568315" y="1238834"/>
                    <a:pt x="5568315" y="2767013"/>
                  </a:cubicBezTo>
                  <a:close/>
                </a:path>
              </a:pathLst>
            </a:custGeom>
            <a:gradFill flip="none" rotWithShape="1">
              <a:gsLst>
                <a:gs pos="43000">
                  <a:schemeClr val="accent3">
                    <a:lumMod val="75000"/>
                  </a:schemeClr>
                </a:gs>
                <a:gs pos="0">
                  <a:schemeClr val="accent3"/>
                </a:gs>
              </a:gsLst>
              <a:lin ang="16200000" scaled="1"/>
              <a:tileRect/>
            </a:gradFill>
            <a:ln w="9525" cap="flat">
              <a:noFill/>
              <a:prstDash val="solid"/>
              <a:miter/>
            </a:ln>
            <a:effectLst>
              <a:softEdge rad="381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3" name="Three">
              <a:extLst>
                <a:ext uri="{FF2B5EF4-FFF2-40B4-BE49-F238E27FC236}">
                  <a16:creationId xmlns:a16="http://schemas.microsoft.com/office/drawing/2014/main" id="{F961DF3B-8465-4B1A-A3C1-F76B4810237E}"/>
                </a:ext>
              </a:extLst>
            </p:cNvPr>
            <p:cNvSpPr/>
            <p:nvPr/>
          </p:nvSpPr>
          <p:spPr>
            <a:xfrm>
              <a:off x="8736553" y="4030932"/>
              <a:ext cx="6914068" cy="6873158"/>
            </a:xfrm>
            <a:custGeom>
              <a:avLst/>
              <a:gdLst>
                <a:gd name="connsiteX0" fmla="*/ 4831080 w 4829175"/>
                <a:gd name="connsiteY0" fmla="*/ 2400300 h 4800600"/>
                <a:gd name="connsiteX1" fmla="*/ 2415540 w 4829175"/>
                <a:gd name="connsiteY1" fmla="*/ 4800600 h 4800600"/>
                <a:gd name="connsiteX2" fmla="*/ 0 w 4829175"/>
                <a:gd name="connsiteY2" fmla="*/ 2400300 h 4800600"/>
                <a:gd name="connsiteX3" fmla="*/ 2415540 w 4829175"/>
                <a:gd name="connsiteY3" fmla="*/ 0 h 4800600"/>
                <a:gd name="connsiteX4" fmla="*/ 4831080 w 4829175"/>
                <a:gd name="connsiteY4" fmla="*/ 2400300 h 48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75" h="4800600">
                  <a:moveTo>
                    <a:pt x="4831080" y="2400300"/>
                  </a:moveTo>
                  <a:cubicBezTo>
                    <a:pt x="4831080" y="3725949"/>
                    <a:pt x="3749606" y="4800600"/>
                    <a:pt x="2415540" y="4800600"/>
                  </a:cubicBezTo>
                  <a:cubicBezTo>
                    <a:pt x="1081474" y="4800600"/>
                    <a:pt x="0" y="3725949"/>
                    <a:pt x="0" y="2400300"/>
                  </a:cubicBezTo>
                  <a:cubicBezTo>
                    <a:pt x="0" y="1074651"/>
                    <a:pt x="1081474" y="0"/>
                    <a:pt x="2415540" y="0"/>
                  </a:cubicBezTo>
                  <a:cubicBezTo>
                    <a:pt x="3749606" y="0"/>
                    <a:pt x="4831080" y="1074651"/>
                    <a:pt x="4831080" y="2400300"/>
                  </a:cubicBezTo>
                  <a:close/>
                </a:path>
              </a:pathLst>
            </a:custGeom>
            <a:gradFill>
              <a:gsLst>
                <a:gs pos="84000">
                  <a:schemeClr val="accent3">
                    <a:lumMod val="75000"/>
                  </a:schemeClr>
                </a:gs>
                <a:gs pos="19000">
                  <a:schemeClr val="accent3">
                    <a:lumMod val="5000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1270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  <p:sp>
          <p:nvSpPr>
            <p:cNvPr id="14" name="Four">
              <a:extLst>
                <a:ext uri="{FF2B5EF4-FFF2-40B4-BE49-F238E27FC236}">
                  <a16:creationId xmlns:a16="http://schemas.microsoft.com/office/drawing/2014/main" id="{1F058FB8-D11E-4ADC-B6B9-88594A3FE7DF}"/>
                </a:ext>
              </a:extLst>
            </p:cNvPr>
            <p:cNvSpPr/>
            <p:nvPr/>
          </p:nvSpPr>
          <p:spPr>
            <a:xfrm>
              <a:off x="9856768" y="3611344"/>
              <a:ext cx="4673638" cy="4652347"/>
            </a:xfrm>
            <a:custGeom>
              <a:avLst/>
              <a:gdLst>
                <a:gd name="connsiteX0" fmla="*/ 4189095 w 4181475"/>
                <a:gd name="connsiteY0" fmla="*/ 2081213 h 4162425"/>
                <a:gd name="connsiteX1" fmla="*/ 2094548 w 4181475"/>
                <a:gd name="connsiteY1" fmla="*/ 4162425 h 4162425"/>
                <a:gd name="connsiteX2" fmla="*/ 0 w 4181475"/>
                <a:gd name="connsiteY2" fmla="*/ 2081213 h 4162425"/>
                <a:gd name="connsiteX3" fmla="*/ 2094548 w 4181475"/>
                <a:gd name="connsiteY3" fmla="*/ 0 h 4162425"/>
                <a:gd name="connsiteX4" fmla="*/ 4189095 w 4181475"/>
                <a:gd name="connsiteY4" fmla="*/ 2081213 h 416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1475" h="4162425">
                  <a:moveTo>
                    <a:pt x="4189095" y="2081213"/>
                  </a:moveTo>
                  <a:cubicBezTo>
                    <a:pt x="4189095" y="3230635"/>
                    <a:pt x="3251335" y="4162425"/>
                    <a:pt x="2094548" y="4162425"/>
                  </a:cubicBezTo>
                  <a:cubicBezTo>
                    <a:pt x="937761" y="4162425"/>
                    <a:pt x="0" y="3230635"/>
                    <a:pt x="0" y="2081213"/>
                  </a:cubicBezTo>
                  <a:cubicBezTo>
                    <a:pt x="0" y="931791"/>
                    <a:pt x="937761" y="0"/>
                    <a:pt x="2094548" y="0"/>
                  </a:cubicBezTo>
                  <a:cubicBezTo>
                    <a:pt x="3251335" y="0"/>
                    <a:pt x="4189095" y="931791"/>
                    <a:pt x="4189095" y="2081213"/>
                  </a:cubicBezTo>
                  <a:close/>
                </a:path>
              </a:pathLst>
            </a:custGeom>
            <a:gradFill>
              <a:gsLst>
                <a:gs pos="100000">
                  <a:schemeClr val="accent3">
                    <a:lumMod val="60000"/>
                    <a:lumOff val="40000"/>
                  </a:schemeClr>
                </a:gs>
                <a:gs pos="9000">
                  <a:schemeClr val="accent3">
                    <a:lumMod val="40000"/>
                    <a:lumOff val="60000"/>
                    <a:alpha val="0"/>
                  </a:schemeClr>
                </a:gs>
              </a:gsLst>
              <a:lin ang="16200000" scaled="1"/>
            </a:gradFill>
            <a:ln w="9525" cap="flat">
              <a:noFill/>
              <a:prstDash val="solid"/>
              <a:miter/>
            </a:ln>
            <a:effectLst>
              <a:softEdge rad="508000"/>
            </a:effectLst>
          </p:spPr>
          <p:txBody>
            <a:bodyPr rot="0" spcFirstLastPara="0" vertOverflow="overflow" horzOverflow="overflow" vert="horz" wrap="square" lIns="22854" tIns="11427" rIns="22854" bIns="1142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14254"/>
              <a:endParaRPr lang="en-US" sz="400" dirty="0">
                <a:solidFill>
                  <a:srgbClr val="172144"/>
                </a:solidFill>
                <a:latin typeface="CamberW04-Regular" panose="01000000000000000000" pitchFamily="2" charset="-94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3E6854D1-BB31-4026-92D0-C1BF749916C1}"/>
              </a:ext>
            </a:extLst>
          </p:cNvPr>
          <p:cNvSpPr txBox="1"/>
          <p:nvPr/>
        </p:nvSpPr>
        <p:spPr>
          <a:xfrm>
            <a:off x="5062773" y="4765019"/>
            <a:ext cx="231345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tr-TR" sz="6600" dirty="0">
                <a:solidFill>
                  <a:schemeClr val="bg1"/>
                </a:solidFill>
                <a:latin typeface="Corbel" panose="020B05030202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KDDP</a:t>
            </a:r>
            <a:endParaRPr lang="en-US" sz="6600" dirty="0">
              <a:solidFill>
                <a:schemeClr val="bg1"/>
              </a:solidFill>
              <a:latin typeface="Corbel" panose="020B05030202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BBEA38A-1A8A-44FB-B2B2-A77CA5BF9948}"/>
              </a:ext>
            </a:extLst>
          </p:cNvPr>
          <p:cNvSpPr txBox="1"/>
          <p:nvPr/>
        </p:nvSpPr>
        <p:spPr>
          <a:xfrm>
            <a:off x="164926" y="4302534"/>
            <a:ext cx="3820758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228554">
              <a:defRPr/>
            </a:pPr>
            <a:r>
              <a:rPr lang="en-US" b="1" dirty="0" err="1">
                <a:latin typeface="Corbel" panose="020B0503020204020204" pitchFamily="34" charset="0"/>
              </a:rPr>
              <a:t>Kurumsal</a:t>
            </a:r>
            <a:r>
              <a:rPr lang="en-US" b="1" dirty="0">
                <a:latin typeface="Corbel" panose="020B0503020204020204" pitchFamily="34" charset="0"/>
              </a:rPr>
              <a:t> </a:t>
            </a:r>
            <a:r>
              <a:rPr lang="en-US" b="1" dirty="0" err="1">
                <a:latin typeface="Corbel" panose="020B0503020204020204" pitchFamily="34" charset="0"/>
              </a:rPr>
              <a:t>Akreditasyon</a:t>
            </a:r>
            <a:r>
              <a:rPr lang="en-US" b="1" dirty="0">
                <a:latin typeface="Corbel" panose="020B0503020204020204" pitchFamily="34" charset="0"/>
              </a:rPr>
              <a:t> </a:t>
            </a:r>
            <a:r>
              <a:rPr lang="en-US" b="1" dirty="0" err="1">
                <a:latin typeface="Corbel" panose="020B0503020204020204" pitchFamily="34" charset="0"/>
              </a:rPr>
              <a:t>Programı</a:t>
            </a:r>
            <a:endParaRPr lang="en-US" b="1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Zorunlu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endParaRPr lang="tr-TR" sz="1050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Akran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Değerlendirme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ve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Karar</a:t>
            </a:r>
            <a:endParaRPr lang="en-US" sz="1050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Kurumsal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Düzeyde</a:t>
            </a:r>
            <a:endParaRPr lang="en-US" sz="1050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Tüm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ölçütler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ve</a:t>
            </a:r>
            <a:r>
              <a:rPr lang="en-US" sz="1050" dirty="0">
                <a:latin typeface="Corbel" panose="020B0503020204020204" pitchFamily="34" charset="0"/>
              </a:rPr>
              <a:t> alt </a:t>
            </a:r>
            <a:r>
              <a:rPr lang="en-US" sz="1050" dirty="0" err="1">
                <a:latin typeface="Corbel" panose="020B0503020204020204" pitchFamily="34" charset="0"/>
              </a:rPr>
              <a:t>ölçütler</a:t>
            </a:r>
            <a:endParaRPr lang="en-US" sz="1050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Kurumsal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Akreditasyon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Raporu</a:t>
            </a:r>
            <a:endParaRPr lang="en-US" sz="1050" dirty="0">
              <a:latin typeface="Corbel" panose="020B05030202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53BB1A8-FEC9-4194-B93A-E70FE03FB3DE}"/>
              </a:ext>
            </a:extLst>
          </p:cNvPr>
          <p:cNvSpPr txBox="1"/>
          <p:nvPr/>
        </p:nvSpPr>
        <p:spPr>
          <a:xfrm>
            <a:off x="164926" y="231364"/>
            <a:ext cx="2974978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228554">
              <a:defRPr/>
            </a:pPr>
            <a:r>
              <a:rPr lang="en-US" b="1" dirty="0">
                <a:latin typeface="Corbel" panose="020B0503020204020204" pitchFamily="34" charset="0"/>
              </a:rPr>
              <a:t>Ara </a:t>
            </a:r>
            <a:r>
              <a:rPr lang="en-US" b="1" dirty="0" err="1">
                <a:latin typeface="Corbel" panose="020B0503020204020204" pitchFamily="34" charset="0"/>
              </a:rPr>
              <a:t>Değerlendirme</a:t>
            </a:r>
            <a:endParaRPr lang="en-US" b="1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Zorunlu</a:t>
            </a:r>
            <a:endParaRPr lang="en-US" sz="1050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>
                <a:latin typeface="Corbel" panose="020B0503020204020204" pitchFamily="34" charset="0"/>
              </a:rPr>
              <a:t>KAP </a:t>
            </a:r>
            <a:r>
              <a:rPr lang="en-US" sz="1050" dirty="0" err="1">
                <a:latin typeface="Corbel" panose="020B0503020204020204" pitchFamily="34" charset="0"/>
              </a:rPr>
              <a:t>kapsamında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gelişimin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değerlendirilmesi</a:t>
            </a:r>
            <a:endParaRPr lang="en-US" sz="1050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Kurumsal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Düzeyde</a:t>
            </a:r>
            <a:endParaRPr lang="en-US" sz="1050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>
                <a:latin typeface="Corbel" panose="020B0503020204020204" pitchFamily="34" charset="0"/>
              </a:rPr>
              <a:t>KAR </a:t>
            </a:r>
            <a:r>
              <a:rPr lang="en-US" sz="1050" dirty="0" err="1">
                <a:latin typeface="Corbel" panose="020B0503020204020204" pitchFamily="34" charset="0"/>
              </a:rPr>
              <a:t>kapsamında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iyileşme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alanları</a:t>
            </a:r>
            <a:endParaRPr lang="en-US" sz="1050" dirty="0">
              <a:latin typeface="Corbel" panose="020B0503020204020204" pitchFamily="34" charset="0"/>
            </a:endParaRPr>
          </a:p>
          <a:p>
            <a:pPr algn="r" defTabSz="228554">
              <a:defRPr/>
            </a:pPr>
            <a:r>
              <a:rPr lang="en-US" sz="1050" dirty="0">
                <a:latin typeface="Corbel" panose="020B0503020204020204" pitchFamily="34" charset="0"/>
              </a:rPr>
              <a:t>Ara </a:t>
            </a:r>
            <a:r>
              <a:rPr lang="en-US" sz="1050" dirty="0" err="1">
                <a:latin typeface="Corbel" panose="020B0503020204020204" pitchFamily="34" charset="0"/>
              </a:rPr>
              <a:t>değerlendirme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raporu</a:t>
            </a:r>
            <a:endParaRPr lang="en-US" sz="1050" dirty="0">
              <a:latin typeface="Corbel" panose="020B05030202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E0B9845-17DE-431D-A043-2067AD077817}"/>
              </a:ext>
            </a:extLst>
          </p:cNvPr>
          <p:cNvSpPr txBox="1"/>
          <p:nvPr/>
        </p:nvSpPr>
        <p:spPr>
          <a:xfrm>
            <a:off x="8772956" y="2527527"/>
            <a:ext cx="3102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defRPr/>
            </a:pPr>
            <a:r>
              <a:rPr lang="en-US" b="1" dirty="0" err="1">
                <a:latin typeface="Corbel" panose="020B0503020204020204" pitchFamily="34" charset="0"/>
              </a:rPr>
              <a:t>İzleme</a:t>
            </a:r>
            <a:r>
              <a:rPr lang="en-US" b="1" dirty="0">
                <a:latin typeface="Corbel" panose="020B0503020204020204" pitchFamily="34" charset="0"/>
              </a:rPr>
              <a:t> </a:t>
            </a:r>
            <a:r>
              <a:rPr lang="en-US" b="1" dirty="0" err="1">
                <a:latin typeface="Corbel" panose="020B0503020204020204" pitchFamily="34" charset="0"/>
              </a:rPr>
              <a:t>Programı</a:t>
            </a:r>
            <a:endParaRPr lang="en-US" b="1" dirty="0">
              <a:latin typeface="Corbel" panose="020B0503020204020204" pitchFamily="34" charset="0"/>
            </a:endParaRPr>
          </a:p>
          <a:p>
            <a:pPr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Zorunlu</a:t>
            </a:r>
            <a:r>
              <a:rPr lang="en-US" sz="1050" dirty="0">
                <a:latin typeface="Corbel" panose="020B0503020204020204" pitchFamily="34" charset="0"/>
              </a:rPr>
              <a:t> (</a:t>
            </a:r>
            <a:r>
              <a:rPr lang="en-US" sz="1050" dirty="0" err="1">
                <a:latin typeface="Corbel" panose="020B0503020204020204" pitchFamily="34" charset="0"/>
              </a:rPr>
              <a:t>KDDP’yi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izleyen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en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erken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ikinci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yılda</a:t>
            </a:r>
            <a:r>
              <a:rPr lang="en-US" sz="1050" dirty="0">
                <a:latin typeface="Corbel" panose="020B0503020204020204" pitchFamily="34" charset="0"/>
              </a:rPr>
              <a:t>)</a:t>
            </a:r>
          </a:p>
          <a:p>
            <a:pPr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Akran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Değerlendirme</a:t>
            </a:r>
            <a:endParaRPr lang="en-US" sz="1050" dirty="0">
              <a:latin typeface="Corbel" panose="020B0503020204020204" pitchFamily="34" charset="0"/>
            </a:endParaRPr>
          </a:p>
          <a:p>
            <a:pPr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KGBR’de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yer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alan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güçlü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ve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gelişmeye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açık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yönler</a:t>
            </a:r>
            <a:endParaRPr lang="en-US" sz="1050" dirty="0">
              <a:latin typeface="Corbel" panose="020B0503020204020204" pitchFamily="34" charset="0"/>
            </a:endParaRPr>
          </a:p>
          <a:p>
            <a:pPr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İzleme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Raporu</a:t>
            </a:r>
            <a:endParaRPr lang="en-US" sz="1050" dirty="0">
              <a:latin typeface="Corbel" panose="020B05030202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8A6974-1022-4C61-A690-F19044199640}"/>
              </a:ext>
            </a:extLst>
          </p:cNvPr>
          <p:cNvSpPr txBox="1"/>
          <p:nvPr/>
        </p:nvSpPr>
        <p:spPr>
          <a:xfrm>
            <a:off x="7644678" y="5219861"/>
            <a:ext cx="4514575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defRPr/>
            </a:pPr>
            <a:r>
              <a:rPr lang="en-US" b="1" dirty="0" err="1">
                <a:latin typeface="Corbel" panose="020B0503020204020204" pitchFamily="34" charset="0"/>
              </a:rPr>
              <a:t>Kurumsal</a:t>
            </a:r>
            <a:r>
              <a:rPr lang="en-US" b="1" dirty="0">
                <a:latin typeface="Corbel" panose="020B0503020204020204" pitchFamily="34" charset="0"/>
              </a:rPr>
              <a:t> </a:t>
            </a:r>
            <a:r>
              <a:rPr lang="en-US" b="1" dirty="0" err="1">
                <a:latin typeface="Corbel" panose="020B0503020204020204" pitchFamily="34" charset="0"/>
              </a:rPr>
              <a:t>Dış</a:t>
            </a:r>
            <a:r>
              <a:rPr lang="en-US" b="1" dirty="0">
                <a:latin typeface="Corbel" panose="020B0503020204020204" pitchFamily="34" charset="0"/>
              </a:rPr>
              <a:t> </a:t>
            </a:r>
            <a:r>
              <a:rPr lang="en-US" b="1" dirty="0" err="1">
                <a:latin typeface="Corbel" panose="020B0503020204020204" pitchFamily="34" charset="0"/>
              </a:rPr>
              <a:t>Değerlendirme</a:t>
            </a:r>
            <a:r>
              <a:rPr lang="en-US" b="1" dirty="0">
                <a:latin typeface="Corbel" panose="020B0503020204020204" pitchFamily="34" charset="0"/>
              </a:rPr>
              <a:t> </a:t>
            </a:r>
            <a:r>
              <a:rPr lang="en-US" b="1" dirty="0" err="1">
                <a:latin typeface="Corbel" panose="020B0503020204020204" pitchFamily="34" charset="0"/>
              </a:rPr>
              <a:t>Programı</a:t>
            </a:r>
            <a:endParaRPr lang="en-US" b="1" dirty="0">
              <a:latin typeface="Corbel" panose="020B0503020204020204" pitchFamily="34" charset="0"/>
            </a:endParaRPr>
          </a:p>
          <a:p>
            <a:pPr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Zorunlu</a:t>
            </a:r>
            <a:r>
              <a:rPr lang="en-US" sz="1050" dirty="0">
                <a:latin typeface="Corbel" panose="020B0503020204020204" pitchFamily="34" charset="0"/>
              </a:rPr>
              <a:t> (ilk </a:t>
            </a:r>
            <a:r>
              <a:rPr lang="en-US" sz="1050" dirty="0" err="1">
                <a:latin typeface="Corbel" panose="020B0503020204020204" pitchFamily="34" charset="0"/>
              </a:rPr>
              <a:t>değerlendirme</a:t>
            </a:r>
            <a:r>
              <a:rPr lang="en-US" sz="1050" dirty="0">
                <a:latin typeface="Corbel" panose="020B0503020204020204" pitchFamily="34" charset="0"/>
              </a:rPr>
              <a:t>)</a:t>
            </a:r>
          </a:p>
          <a:p>
            <a:pPr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Akran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Değerlendirme</a:t>
            </a:r>
            <a:endParaRPr lang="en-US" sz="1050" dirty="0">
              <a:latin typeface="Corbel" panose="020B0503020204020204" pitchFamily="34" charset="0"/>
            </a:endParaRPr>
          </a:p>
          <a:p>
            <a:pPr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Kurumsal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düzeyde</a:t>
            </a:r>
            <a:endParaRPr lang="en-US" sz="1050" dirty="0">
              <a:latin typeface="Corbel" panose="020B0503020204020204" pitchFamily="34" charset="0"/>
            </a:endParaRPr>
          </a:p>
          <a:p>
            <a:pPr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Tüm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ölçütler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ve</a:t>
            </a:r>
            <a:r>
              <a:rPr lang="en-US" sz="1050" dirty="0">
                <a:latin typeface="Corbel" panose="020B0503020204020204" pitchFamily="34" charset="0"/>
              </a:rPr>
              <a:t> alt </a:t>
            </a:r>
            <a:r>
              <a:rPr lang="en-US" sz="1050" dirty="0" err="1">
                <a:latin typeface="Corbel" panose="020B0503020204020204" pitchFamily="34" charset="0"/>
              </a:rPr>
              <a:t>ölçütler</a:t>
            </a:r>
            <a:endParaRPr lang="en-US" sz="1050" dirty="0">
              <a:latin typeface="Corbel" panose="020B0503020204020204" pitchFamily="34" charset="0"/>
            </a:endParaRPr>
          </a:p>
          <a:p>
            <a:pPr defTabSz="228554">
              <a:defRPr/>
            </a:pPr>
            <a:r>
              <a:rPr lang="en-US" sz="1050" dirty="0" err="1">
                <a:latin typeface="Corbel" panose="020B0503020204020204" pitchFamily="34" charset="0"/>
              </a:rPr>
              <a:t>Kurumsal</a:t>
            </a:r>
            <a:r>
              <a:rPr lang="en-US" sz="1050" dirty="0">
                <a:latin typeface="Corbel" panose="020B0503020204020204" pitchFamily="34" charset="0"/>
              </a:rPr>
              <a:t> Geri </a:t>
            </a:r>
            <a:r>
              <a:rPr lang="en-US" sz="1050" dirty="0" err="1">
                <a:latin typeface="Corbel" panose="020B0503020204020204" pitchFamily="34" charset="0"/>
              </a:rPr>
              <a:t>Bildirim</a:t>
            </a:r>
            <a:r>
              <a:rPr lang="en-US" sz="1050" dirty="0">
                <a:latin typeface="Corbel" panose="020B0503020204020204" pitchFamily="34" charset="0"/>
              </a:rPr>
              <a:t> </a:t>
            </a:r>
            <a:r>
              <a:rPr lang="en-US" sz="1050" dirty="0" err="1">
                <a:latin typeface="Corbel" panose="020B0503020204020204" pitchFamily="34" charset="0"/>
              </a:rPr>
              <a:t>Raporu</a:t>
            </a:r>
            <a:r>
              <a:rPr lang="en-US" sz="1050" dirty="0">
                <a:latin typeface="Corbel" panose="020B0503020204020204" pitchFamily="34" charset="0"/>
              </a:rPr>
              <a:t>(KGBR)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D9D6F22-3BF2-4BF7-800C-9A443E13466B}"/>
              </a:ext>
            </a:extLst>
          </p:cNvPr>
          <p:cNvSpPr txBox="1"/>
          <p:nvPr/>
        </p:nvSpPr>
        <p:spPr>
          <a:xfrm>
            <a:off x="6042228" y="944079"/>
            <a:ext cx="52313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554">
              <a:defRPr/>
            </a:pPr>
            <a:r>
              <a:rPr lang="tr-TR" sz="3600" b="1" dirty="0">
                <a:solidFill>
                  <a:schemeClr val="accent6"/>
                </a:solidFill>
                <a:latin typeface="Corbel" panose="020B0503020204020204" pitchFamily="34" charset="0"/>
              </a:rPr>
              <a:t>YÖKAK Değerlendirme Programları</a:t>
            </a:r>
            <a:endParaRPr lang="en-US" sz="3600" b="1" dirty="0">
              <a:solidFill>
                <a:schemeClr val="accent6"/>
              </a:solidFill>
              <a:latin typeface="Corbel" panose="020B0503020204020204" pitchFamily="34" charset="0"/>
            </a:endParaRPr>
          </a:p>
        </p:txBody>
      </p:sp>
      <p:sp>
        <p:nvSpPr>
          <p:cNvPr id="2" name="Ok: Sağ 1">
            <a:extLst>
              <a:ext uri="{FF2B5EF4-FFF2-40B4-BE49-F238E27FC236}">
                <a16:creationId xmlns:a16="http://schemas.microsoft.com/office/drawing/2014/main" id="{EA635E43-5152-48A5-A085-5FEE18F26B75}"/>
              </a:ext>
            </a:extLst>
          </p:cNvPr>
          <p:cNvSpPr/>
          <p:nvPr/>
        </p:nvSpPr>
        <p:spPr>
          <a:xfrm rot="13208901">
            <a:off x="5257829" y="3055905"/>
            <a:ext cx="849547" cy="423757"/>
          </a:xfrm>
          <a:prstGeom prst="rightArrow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51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2" fill="hold" nodeType="withEffect" p14:presetBounceEnd="7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7" dur="2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8" dur="2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nodeType="withEffect" p14:presetBounceEnd="76000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11" dur="2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12" dur="2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6" fill="hold" nodeType="withEffect" p14:presetBounceEnd="76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15" dur="2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16" dur="2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nodeType="withEffect" p14:presetBounceEnd="76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6000">
                                          <p:cBhvr additive="base">
                                            <p:cTn id="19" dur="2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6000">
                                          <p:cBhvr additive="base">
                                            <p:cTn id="20" dur="2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3" dur="3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4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3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10" presetClass="entr" presetSubtype="0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9" dur="3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0" presetID="10" presetClass="entr" presetSubtype="0" fill="hold" grpId="0" nodeType="withEffect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3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2800"/>
                                </p:stCondLst>
                                <p:childTnLst>
                                  <p:par>
                                    <p:cTn id="34" presetID="2" presetClass="entr" presetSubtype="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5" grpId="0"/>
          <p:bldP spid="46" grpId="0"/>
          <p:bldP spid="47" grpId="0"/>
          <p:bldP spid="48" grpId="0"/>
          <p:bldP spid="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2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2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6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2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2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2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2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3" dur="3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4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3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10" presetClass="entr" presetSubtype="0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9" dur="3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0" presetID="10" presetClass="entr" presetSubtype="0" fill="hold" grpId="0" nodeType="withEffect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3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2800"/>
                                </p:stCondLst>
                                <p:childTnLst>
                                  <p:par>
                                    <p:cTn id="34" presetID="2" presetClass="entr" presetSubtype="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5" grpId="0"/>
          <p:bldP spid="46" grpId="0"/>
          <p:bldP spid="47" grpId="0"/>
          <p:bldP spid="48" grpId="0"/>
          <p:bldP spid="2" grpId="0" animBg="1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39">
            <a:extLst>
              <a:ext uri="{FF2B5EF4-FFF2-40B4-BE49-F238E27FC236}">
                <a16:creationId xmlns:a16="http://schemas.microsoft.com/office/drawing/2014/main" id="{61374814-F5C2-4E12-936E-6B9EF5BC7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1704" y="1683991"/>
            <a:ext cx="437902" cy="42926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3937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endParaRPr lang="tr-TR" sz="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PUKÖ</a:t>
            </a:r>
            <a:endParaRPr lang="en-US" sz="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681E0ED-4F78-44C1-A388-E44924A7EBAA}"/>
              </a:ext>
            </a:extLst>
          </p:cNvPr>
          <p:cNvSpPr/>
          <p:nvPr/>
        </p:nvSpPr>
        <p:spPr>
          <a:xfrm>
            <a:off x="4123646" y="1675124"/>
            <a:ext cx="3944709" cy="3944709"/>
          </a:xfrm>
          <a:prstGeom prst="ellipse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1EBF93F-663E-4AA6-9A87-6B24EBF168E7}"/>
              </a:ext>
            </a:extLst>
          </p:cNvPr>
          <p:cNvSpPr>
            <a:spLocks noEditPoints="1"/>
          </p:cNvSpPr>
          <p:nvPr/>
        </p:nvSpPr>
        <p:spPr bwMode="auto">
          <a:xfrm>
            <a:off x="5206918" y="1468754"/>
            <a:ext cx="1777539" cy="4456811"/>
          </a:xfrm>
          <a:custGeom>
            <a:avLst/>
            <a:gdLst>
              <a:gd name="T0" fmla="*/ 532 w 1064"/>
              <a:gd name="T1" fmla="*/ 2666 h 2666"/>
              <a:gd name="T2" fmla="*/ 151 w 1064"/>
              <a:gd name="T3" fmla="*/ 2268 h 2666"/>
              <a:gd name="T4" fmla="*/ 0 w 1064"/>
              <a:gd name="T5" fmla="*/ 1333 h 2666"/>
              <a:gd name="T6" fmla="*/ 151 w 1064"/>
              <a:gd name="T7" fmla="*/ 398 h 2666"/>
              <a:gd name="T8" fmla="*/ 532 w 1064"/>
              <a:gd name="T9" fmla="*/ 0 h 2666"/>
              <a:gd name="T10" fmla="*/ 913 w 1064"/>
              <a:gd name="T11" fmla="*/ 398 h 2666"/>
              <a:gd name="T12" fmla="*/ 1064 w 1064"/>
              <a:gd name="T13" fmla="*/ 1333 h 2666"/>
              <a:gd name="T14" fmla="*/ 913 w 1064"/>
              <a:gd name="T15" fmla="*/ 2268 h 2666"/>
              <a:gd name="T16" fmla="*/ 532 w 1064"/>
              <a:gd name="T17" fmla="*/ 2666 h 2666"/>
              <a:gd name="T18" fmla="*/ 532 w 1064"/>
              <a:gd name="T19" fmla="*/ 44 h 2666"/>
              <a:gd name="T20" fmla="*/ 192 w 1064"/>
              <a:gd name="T21" fmla="*/ 414 h 2666"/>
              <a:gd name="T22" fmla="*/ 44 w 1064"/>
              <a:gd name="T23" fmla="*/ 1333 h 2666"/>
              <a:gd name="T24" fmla="*/ 192 w 1064"/>
              <a:gd name="T25" fmla="*/ 2252 h 2666"/>
              <a:gd name="T26" fmla="*/ 532 w 1064"/>
              <a:gd name="T27" fmla="*/ 2622 h 2666"/>
              <a:gd name="T28" fmla="*/ 872 w 1064"/>
              <a:gd name="T29" fmla="*/ 2252 h 2666"/>
              <a:gd name="T30" fmla="*/ 1020 w 1064"/>
              <a:gd name="T31" fmla="*/ 1333 h 2666"/>
              <a:gd name="T32" fmla="*/ 872 w 1064"/>
              <a:gd name="T33" fmla="*/ 414 h 2666"/>
              <a:gd name="T34" fmla="*/ 532 w 1064"/>
              <a:gd name="T35" fmla="*/ 44 h 26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64" h="2666">
                <a:moveTo>
                  <a:pt x="532" y="2666"/>
                </a:moveTo>
                <a:cubicBezTo>
                  <a:pt x="386" y="2666"/>
                  <a:pt x="251" y="2525"/>
                  <a:pt x="151" y="2268"/>
                </a:cubicBezTo>
                <a:cubicBezTo>
                  <a:pt x="54" y="2018"/>
                  <a:pt x="0" y="1686"/>
                  <a:pt x="0" y="1333"/>
                </a:cubicBezTo>
                <a:cubicBezTo>
                  <a:pt x="0" y="980"/>
                  <a:pt x="54" y="648"/>
                  <a:pt x="151" y="398"/>
                </a:cubicBezTo>
                <a:cubicBezTo>
                  <a:pt x="251" y="142"/>
                  <a:pt x="386" y="0"/>
                  <a:pt x="532" y="0"/>
                </a:cubicBezTo>
                <a:cubicBezTo>
                  <a:pt x="678" y="0"/>
                  <a:pt x="813" y="142"/>
                  <a:pt x="913" y="398"/>
                </a:cubicBezTo>
                <a:cubicBezTo>
                  <a:pt x="1010" y="648"/>
                  <a:pt x="1064" y="980"/>
                  <a:pt x="1064" y="1333"/>
                </a:cubicBezTo>
                <a:cubicBezTo>
                  <a:pt x="1064" y="1686"/>
                  <a:pt x="1010" y="2018"/>
                  <a:pt x="913" y="2268"/>
                </a:cubicBezTo>
                <a:cubicBezTo>
                  <a:pt x="813" y="2525"/>
                  <a:pt x="678" y="2666"/>
                  <a:pt x="532" y="2666"/>
                </a:cubicBezTo>
                <a:close/>
                <a:moveTo>
                  <a:pt x="532" y="44"/>
                </a:moveTo>
                <a:cubicBezTo>
                  <a:pt x="407" y="44"/>
                  <a:pt x="284" y="179"/>
                  <a:pt x="192" y="414"/>
                </a:cubicBezTo>
                <a:cubicBezTo>
                  <a:pt x="97" y="659"/>
                  <a:pt x="44" y="986"/>
                  <a:pt x="44" y="1333"/>
                </a:cubicBezTo>
                <a:cubicBezTo>
                  <a:pt x="44" y="1681"/>
                  <a:pt x="97" y="2007"/>
                  <a:pt x="192" y="2252"/>
                </a:cubicBezTo>
                <a:cubicBezTo>
                  <a:pt x="284" y="2487"/>
                  <a:pt x="407" y="2622"/>
                  <a:pt x="532" y="2622"/>
                </a:cubicBezTo>
                <a:cubicBezTo>
                  <a:pt x="657" y="2622"/>
                  <a:pt x="781" y="2487"/>
                  <a:pt x="872" y="2252"/>
                </a:cubicBezTo>
                <a:cubicBezTo>
                  <a:pt x="967" y="2007"/>
                  <a:pt x="1020" y="1681"/>
                  <a:pt x="1020" y="1333"/>
                </a:cubicBezTo>
                <a:cubicBezTo>
                  <a:pt x="1020" y="986"/>
                  <a:pt x="967" y="659"/>
                  <a:pt x="872" y="414"/>
                </a:cubicBezTo>
                <a:cubicBezTo>
                  <a:pt x="781" y="179"/>
                  <a:pt x="657" y="44"/>
                  <a:pt x="532" y="4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3937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A342ADE-FE7E-41F6-B5E4-E9E3DD068599}"/>
              </a:ext>
            </a:extLst>
          </p:cNvPr>
          <p:cNvSpPr>
            <a:spLocks noEditPoints="1"/>
          </p:cNvSpPr>
          <p:nvPr/>
        </p:nvSpPr>
        <p:spPr bwMode="auto">
          <a:xfrm>
            <a:off x="4123685" y="2204353"/>
            <a:ext cx="3943043" cy="2813716"/>
          </a:xfrm>
          <a:custGeom>
            <a:avLst/>
            <a:gdLst>
              <a:gd name="T0" fmla="*/ 2008 w 2360"/>
              <a:gd name="T1" fmla="*/ 1683 h 1683"/>
              <a:gd name="T2" fmla="*/ 895 w 2360"/>
              <a:gd name="T3" fmla="*/ 1273 h 1683"/>
              <a:gd name="T4" fmla="*/ 298 w 2360"/>
              <a:gd name="T5" fmla="*/ 785 h 1683"/>
              <a:gd name="T6" fmla="*/ 18 w 2360"/>
              <a:gd name="T7" fmla="*/ 326 h 1683"/>
              <a:gd name="T8" fmla="*/ 45 w 2360"/>
              <a:gd name="T9" fmla="*/ 121 h 1683"/>
              <a:gd name="T10" fmla="*/ 353 w 2360"/>
              <a:gd name="T11" fmla="*/ 0 h 1683"/>
              <a:gd name="T12" fmla="*/ 1465 w 2360"/>
              <a:gd name="T13" fmla="*/ 409 h 1683"/>
              <a:gd name="T14" fmla="*/ 2063 w 2360"/>
              <a:gd name="T15" fmla="*/ 897 h 1683"/>
              <a:gd name="T16" fmla="*/ 2343 w 2360"/>
              <a:gd name="T17" fmla="*/ 1356 h 1683"/>
              <a:gd name="T18" fmla="*/ 2315 w 2360"/>
              <a:gd name="T19" fmla="*/ 1562 h 1683"/>
              <a:gd name="T20" fmla="*/ 2008 w 2360"/>
              <a:gd name="T21" fmla="*/ 1683 h 1683"/>
              <a:gd name="T22" fmla="*/ 353 w 2360"/>
              <a:gd name="T23" fmla="*/ 29 h 1683"/>
              <a:gd name="T24" fmla="*/ 70 w 2360"/>
              <a:gd name="T25" fmla="*/ 137 h 1683"/>
              <a:gd name="T26" fmla="*/ 46 w 2360"/>
              <a:gd name="T27" fmla="*/ 320 h 1683"/>
              <a:gd name="T28" fmla="*/ 911 w 2360"/>
              <a:gd name="T29" fmla="*/ 1248 h 1683"/>
              <a:gd name="T30" fmla="*/ 2008 w 2360"/>
              <a:gd name="T31" fmla="*/ 1653 h 1683"/>
              <a:gd name="T32" fmla="*/ 2290 w 2360"/>
              <a:gd name="T33" fmla="*/ 1545 h 1683"/>
              <a:gd name="T34" fmla="*/ 2314 w 2360"/>
              <a:gd name="T35" fmla="*/ 1362 h 1683"/>
              <a:gd name="T36" fmla="*/ 1449 w 2360"/>
              <a:gd name="T37" fmla="*/ 434 h 1683"/>
              <a:gd name="T38" fmla="*/ 353 w 2360"/>
              <a:gd name="T39" fmla="*/ 29 h 1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60" h="1683">
                <a:moveTo>
                  <a:pt x="2008" y="1683"/>
                </a:moveTo>
                <a:cubicBezTo>
                  <a:pt x="1719" y="1683"/>
                  <a:pt x="1293" y="1526"/>
                  <a:pt x="895" y="1273"/>
                </a:cubicBezTo>
                <a:cubicBezTo>
                  <a:pt x="662" y="1125"/>
                  <a:pt x="455" y="956"/>
                  <a:pt x="298" y="785"/>
                </a:cubicBezTo>
                <a:cubicBezTo>
                  <a:pt x="143" y="617"/>
                  <a:pt x="46" y="458"/>
                  <a:pt x="18" y="326"/>
                </a:cubicBezTo>
                <a:cubicBezTo>
                  <a:pt x="0" y="245"/>
                  <a:pt x="9" y="176"/>
                  <a:pt x="45" y="121"/>
                </a:cubicBezTo>
                <a:cubicBezTo>
                  <a:pt x="98" y="42"/>
                  <a:pt x="204" y="0"/>
                  <a:pt x="353" y="0"/>
                </a:cubicBezTo>
                <a:cubicBezTo>
                  <a:pt x="641" y="0"/>
                  <a:pt x="1067" y="157"/>
                  <a:pt x="1465" y="409"/>
                </a:cubicBezTo>
                <a:cubicBezTo>
                  <a:pt x="1698" y="558"/>
                  <a:pt x="1905" y="726"/>
                  <a:pt x="2063" y="897"/>
                </a:cubicBezTo>
                <a:cubicBezTo>
                  <a:pt x="2217" y="1066"/>
                  <a:pt x="2314" y="1224"/>
                  <a:pt x="2343" y="1356"/>
                </a:cubicBezTo>
                <a:cubicBezTo>
                  <a:pt x="2360" y="1438"/>
                  <a:pt x="2351" y="1507"/>
                  <a:pt x="2315" y="1562"/>
                </a:cubicBezTo>
                <a:cubicBezTo>
                  <a:pt x="2262" y="1641"/>
                  <a:pt x="2156" y="1683"/>
                  <a:pt x="2008" y="1683"/>
                </a:cubicBezTo>
                <a:close/>
                <a:moveTo>
                  <a:pt x="353" y="29"/>
                </a:moveTo>
                <a:cubicBezTo>
                  <a:pt x="214" y="29"/>
                  <a:pt x="116" y="67"/>
                  <a:pt x="70" y="137"/>
                </a:cubicBezTo>
                <a:cubicBezTo>
                  <a:pt x="38" y="185"/>
                  <a:pt x="30" y="246"/>
                  <a:pt x="46" y="320"/>
                </a:cubicBezTo>
                <a:cubicBezTo>
                  <a:pt x="103" y="583"/>
                  <a:pt x="450" y="956"/>
                  <a:pt x="911" y="1248"/>
                </a:cubicBezTo>
                <a:cubicBezTo>
                  <a:pt x="1305" y="1498"/>
                  <a:pt x="1725" y="1653"/>
                  <a:pt x="2008" y="1653"/>
                </a:cubicBezTo>
                <a:cubicBezTo>
                  <a:pt x="2146" y="1653"/>
                  <a:pt x="2244" y="1616"/>
                  <a:pt x="2290" y="1545"/>
                </a:cubicBezTo>
                <a:cubicBezTo>
                  <a:pt x="2322" y="1498"/>
                  <a:pt x="2330" y="1436"/>
                  <a:pt x="2314" y="1362"/>
                </a:cubicBezTo>
                <a:cubicBezTo>
                  <a:pt x="2258" y="1100"/>
                  <a:pt x="1910" y="727"/>
                  <a:pt x="1449" y="434"/>
                </a:cubicBezTo>
                <a:cubicBezTo>
                  <a:pt x="1056" y="184"/>
                  <a:pt x="635" y="29"/>
                  <a:pt x="353" y="2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>
            <a:outerShdw blurRad="3937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D3FF900-28C9-4637-ACB6-1EE87573D773}"/>
              </a:ext>
            </a:extLst>
          </p:cNvPr>
          <p:cNvSpPr>
            <a:spLocks noEditPoints="1"/>
          </p:cNvSpPr>
          <p:nvPr/>
        </p:nvSpPr>
        <p:spPr bwMode="auto">
          <a:xfrm>
            <a:off x="4123686" y="2204353"/>
            <a:ext cx="3943043" cy="2813716"/>
          </a:xfrm>
          <a:custGeom>
            <a:avLst/>
            <a:gdLst>
              <a:gd name="T0" fmla="*/ 353 w 2360"/>
              <a:gd name="T1" fmla="*/ 1683 h 1683"/>
              <a:gd name="T2" fmla="*/ 353 w 2360"/>
              <a:gd name="T3" fmla="*/ 1683 h 1683"/>
              <a:gd name="T4" fmla="*/ 45 w 2360"/>
              <a:gd name="T5" fmla="*/ 1562 h 1683"/>
              <a:gd name="T6" fmla="*/ 18 w 2360"/>
              <a:gd name="T7" fmla="*/ 1356 h 1683"/>
              <a:gd name="T8" fmla="*/ 298 w 2360"/>
              <a:gd name="T9" fmla="*/ 897 h 1683"/>
              <a:gd name="T10" fmla="*/ 895 w 2360"/>
              <a:gd name="T11" fmla="*/ 409 h 1683"/>
              <a:gd name="T12" fmla="*/ 2007 w 2360"/>
              <a:gd name="T13" fmla="*/ 0 h 1683"/>
              <a:gd name="T14" fmla="*/ 2315 w 2360"/>
              <a:gd name="T15" fmla="*/ 121 h 1683"/>
              <a:gd name="T16" fmla="*/ 2343 w 2360"/>
              <a:gd name="T17" fmla="*/ 326 h 1683"/>
              <a:gd name="T18" fmla="*/ 2063 w 2360"/>
              <a:gd name="T19" fmla="*/ 785 h 1683"/>
              <a:gd name="T20" fmla="*/ 1465 w 2360"/>
              <a:gd name="T21" fmla="*/ 1273 h 1683"/>
              <a:gd name="T22" fmla="*/ 353 w 2360"/>
              <a:gd name="T23" fmla="*/ 1683 h 1683"/>
              <a:gd name="T24" fmla="*/ 2007 w 2360"/>
              <a:gd name="T25" fmla="*/ 29 h 1683"/>
              <a:gd name="T26" fmla="*/ 911 w 2360"/>
              <a:gd name="T27" fmla="*/ 434 h 1683"/>
              <a:gd name="T28" fmla="*/ 46 w 2360"/>
              <a:gd name="T29" fmla="*/ 1362 h 1683"/>
              <a:gd name="T30" fmla="*/ 70 w 2360"/>
              <a:gd name="T31" fmla="*/ 1545 h 1683"/>
              <a:gd name="T32" fmla="*/ 353 w 2360"/>
              <a:gd name="T33" fmla="*/ 1653 h 1683"/>
              <a:gd name="T34" fmla="*/ 353 w 2360"/>
              <a:gd name="T35" fmla="*/ 1653 h 1683"/>
              <a:gd name="T36" fmla="*/ 1449 w 2360"/>
              <a:gd name="T37" fmla="*/ 1248 h 1683"/>
              <a:gd name="T38" fmla="*/ 2314 w 2360"/>
              <a:gd name="T39" fmla="*/ 320 h 1683"/>
              <a:gd name="T40" fmla="*/ 2290 w 2360"/>
              <a:gd name="T41" fmla="*/ 137 h 1683"/>
              <a:gd name="T42" fmla="*/ 2007 w 2360"/>
              <a:gd name="T43" fmla="*/ 29 h 1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360" h="1683">
                <a:moveTo>
                  <a:pt x="353" y="1683"/>
                </a:moveTo>
                <a:cubicBezTo>
                  <a:pt x="353" y="1683"/>
                  <a:pt x="353" y="1683"/>
                  <a:pt x="353" y="1683"/>
                </a:cubicBezTo>
                <a:cubicBezTo>
                  <a:pt x="204" y="1683"/>
                  <a:pt x="98" y="1641"/>
                  <a:pt x="45" y="1562"/>
                </a:cubicBezTo>
                <a:cubicBezTo>
                  <a:pt x="9" y="1507"/>
                  <a:pt x="0" y="1438"/>
                  <a:pt x="18" y="1356"/>
                </a:cubicBezTo>
                <a:cubicBezTo>
                  <a:pt x="46" y="1224"/>
                  <a:pt x="143" y="1066"/>
                  <a:pt x="298" y="897"/>
                </a:cubicBezTo>
                <a:cubicBezTo>
                  <a:pt x="455" y="726"/>
                  <a:pt x="662" y="558"/>
                  <a:pt x="895" y="409"/>
                </a:cubicBezTo>
                <a:cubicBezTo>
                  <a:pt x="1293" y="157"/>
                  <a:pt x="1719" y="0"/>
                  <a:pt x="2007" y="0"/>
                </a:cubicBezTo>
                <a:cubicBezTo>
                  <a:pt x="2156" y="0"/>
                  <a:pt x="2262" y="42"/>
                  <a:pt x="2315" y="121"/>
                </a:cubicBezTo>
                <a:cubicBezTo>
                  <a:pt x="2351" y="176"/>
                  <a:pt x="2360" y="245"/>
                  <a:pt x="2343" y="326"/>
                </a:cubicBezTo>
                <a:cubicBezTo>
                  <a:pt x="2314" y="458"/>
                  <a:pt x="2217" y="617"/>
                  <a:pt x="2063" y="785"/>
                </a:cubicBezTo>
                <a:cubicBezTo>
                  <a:pt x="1905" y="956"/>
                  <a:pt x="1698" y="1125"/>
                  <a:pt x="1465" y="1273"/>
                </a:cubicBezTo>
                <a:cubicBezTo>
                  <a:pt x="1067" y="1526"/>
                  <a:pt x="641" y="1683"/>
                  <a:pt x="353" y="1683"/>
                </a:cubicBezTo>
                <a:close/>
                <a:moveTo>
                  <a:pt x="2007" y="29"/>
                </a:moveTo>
                <a:cubicBezTo>
                  <a:pt x="1725" y="29"/>
                  <a:pt x="1305" y="184"/>
                  <a:pt x="911" y="434"/>
                </a:cubicBezTo>
                <a:cubicBezTo>
                  <a:pt x="450" y="727"/>
                  <a:pt x="102" y="1100"/>
                  <a:pt x="46" y="1362"/>
                </a:cubicBezTo>
                <a:cubicBezTo>
                  <a:pt x="30" y="1436"/>
                  <a:pt x="38" y="1498"/>
                  <a:pt x="70" y="1545"/>
                </a:cubicBezTo>
                <a:cubicBezTo>
                  <a:pt x="116" y="1616"/>
                  <a:pt x="214" y="1653"/>
                  <a:pt x="353" y="1653"/>
                </a:cubicBezTo>
                <a:cubicBezTo>
                  <a:pt x="353" y="1653"/>
                  <a:pt x="353" y="1653"/>
                  <a:pt x="353" y="1653"/>
                </a:cubicBezTo>
                <a:cubicBezTo>
                  <a:pt x="635" y="1653"/>
                  <a:pt x="1056" y="1498"/>
                  <a:pt x="1449" y="1248"/>
                </a:cubicBezTo>
                <a:cubicBezTo>
                  <a:pt x="1910" y="956"/>
                  <a:pt x="2258" y="583"/>
                  <a:pt x="2314" y="320"/>
                </a:cubicBezTo>
                <a:cubicBezTo>
                  <a:pt x="2330" y="246"/>
                  <a:pt x="2322" y="185"/>
                  <a:pt x="2290" y="137"/>
                </a:cubicBezTo>
                <a:cubicBezTo>
                  <a:pt x="2244" y="67"/>
                  <a:pt x="2146" y="29"/>
                  <a:pt x="2007" y="29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blurRad="3937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D30AB0A-992C-4F3D-82DE-B6B4B1626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044" y="2997045"/>
            <a:ext cx="1167678" cy="114602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1400" dirty="0">
                <a:solidFill>
                  <a:schemeClr val="bg1"/>
                </a:solidFill>
                <a:latin typeface="+mj-lt"/>
              </a:rPr>
              <a:t>Sürekli İyileştirme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27EDD4B-3165-46D3-BD8E-34CDB375F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6257" y="1258445"/>
            <a:ext cx="437902" cy="42926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3937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endParaRPr lang="tr-TR" sz="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PUKÖ</a:t>
            </a:r>
            <a:endParaRPr lang="en-US" sz="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467075B-EA82-4A56-AC23-A7855176E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5910" y="2152493"/>
            <a:ext cx="457140" cy="45714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3937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tr-TR" sz="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sz="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PUKÖ</a:t>
            </a:r>
            <a:endParaRPr lang="en-US" sz="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8FF5BAC-270A-4A0B-A878-8133193E4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9208" y="4459617"/>
            <a:ext cx="459201" cy="457141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3937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endParaRPr lang="tr-TR" sz="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PUKÖ</a:t>
            </a:r>
            <a:endParaRPr lang="en-US" sz="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3C1AA3A-C1D1-410E-A33E-DA9F22726368}"/>
              </a:ext>
            </a:extLst>
          </p:cNvPr>
          <p:cNvSpPr/>
          <p:nvPr/>
        </p:nvSpPr>
        <p:spPr>
          <a:xfrm>
            <a:off x="4436731" y="2495410"/>
            <a:ext cx="457140" cy="4571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 defTabSz="457109">
              <a:defRPr/>
            </a:pPr>
            <a:r>
              <a:rPr lang="en-US" sz="3299">
                <a:solidFill>
                  <a:srgbClr val="FFFFFF"/>
                </a:solidFill>
                <a:latin typeface="Designball-Charts-01" pitchFamily="2" charset="0"/>
                <a:ea typeface="Open Sans" panose="020B060603050402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5DB208-52B4-4DB7-8D7D-CE9885DCBE4D}"/>
              </a:ext>
            </a:extLst>
          </p:cNvPr>
          <p:cNvSpPr/>
          <p:nvPr/>
        </p:nvSpPr>
        <p:spPr>
          <a:xfrm>
            <a:off x="7186138" y="2495410"/>
            <a:ext cx="457140" cy="45714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 defTabSz="457109">
              <a:defRPr/>
            </a:pPr>
            <a:r>
              <a:rPr lang="en-US" sz="2699">
                <a:solidFill>
                  <a:srgbClr val="FFFFFF"/>
                </a:solidFill>
                <a:latin typeface="Designball-Charts-01" pitchFamily="2" charset="0"/>
                <a:ea typeface="Open Sans" panose="020B0606030504020204" pitchFamily="34" charset="0"/>
                <a:cs typeface="Arial" panose="020B0604020202020204" pitchFamily="34" charset="0"/>
              </a:rPr>
              <a:t>i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D77F52F-3FA9-46D5-878D-74049F79929A}"/>
              </a:ext>
            </a:extLst>
          </p:cNvPr>
          <p:cNvSpPr/>
          <p:nvPr/>
        </p:nvSpPr>
        <p:spPr>
          <a:xfrm>
            <a:off x="4436731" y="4226756"/>
            <a:ext cx="457140" cy="45714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 defTabSz="457109">
              <a:defRPr/>
            </a:pPr>
            <a:r>
              <a:rPr lang="en-US" sz="3599" dirty="0">
                <a:solidFill>
                  <a:srgbClr val="FFFFFF"/>
                </a:solidFill>
                <a:latin typeface="Designball-Charts-01" pitchFamily="2" charset="0"/>
                <a:ea typeface="Open Sans" panose="020B0606030504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B425DC0-3FD3-4DC5-B593-42887267DC0A}"/>
              </a:ext>
            </a:extLst>
          </p:cNvPr>
          <p:cNvSpPr/>
          <p:nvPr/>
        </p:nvSpPr>
        <p:spPr>
          <a:xfrm>
            <a:off x="7186138" y="4226756"/>
            <a:ext cx="457140" cy="45714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Autofit/>
          </a:bodyPr>
          <a:lstStyle/>
          <a:p>
            <a:pPr algn="ctr" defTabSz="457109">
              <a:defRPr/>
            </a:pPr>
            <a:r>
              <a:rPr lang="en-US" sz="4399" dirty="0">
                <a:solidFill>
                  <a:srgbClr val="FFFFFF"/>
                </a:solidFill>
                <a:latin typeface="Designball-Charts-01" pitchFamily="2" charset="0"/>
                <a:ea typeface="Open Sans" panose="020B0606030504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68C6B891-B5BE-41B9-A936-74C9AEA870BF}"/>
              </a:ext>
            </a:extLst>
          </p:cNvPr>
          <p:cNvSpPr txBox="1">
            <a:spLocks/>
          </p:cNvSpPr>
          <p:nvPr/>
        </p:nvSpPr>
        <p:spPr>
          <a:xfrm>
            <a:off x="4033701" y="651174"/>
            <a:ext cx="4123009" cy="59152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999" dirty="0">
                <a:solidFill>
                  <a:schemeClr val="tx1">
                    <a:lumMod val="90000"/>
                    <a:lumOff val="10000"/>
                  </a:schemeClr>
                </a:solidFill>
                <a:latin typeface="Corbel" panose="020B0503020204020204" pitchFamily="34" charset="0"/>
              </a:rPr>
              <a:t>YÖKAK Ölçütleri</a:t>
            </a:r>
            <a:endParaRPr lang="en-US" sz="2999" dirty="0">
              <a:solidFill>
                <a:schemeClr val="tx1">
                  <a:lumMod val="90000"/>
                  <a:lumOff val="10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DB8937E-7D94-4059-B557-CECD90618CFC}"/>
              </a:ext>
            </a:extLst>
          </p:cNvPr>
          <p:cNvCxnSpPr>
            <a:cxnSpLocks/>
          </p:cNvCxnSpPr>
          <p:nvPr/>
        </p:nvCxnSpPr>
        <p:spPr>
          <a:xfrm flipH="1" flipV="1">
            <a:off x="3007152" y="1675124"/>
            <a:ext cx="2773116" cy="16456"/>
          </a:xfrm>
          <a:prstGeom prst="line">
            <a:avLst/>
          </a:prstGeom>
          <a:ln w="38100">
            <a:solidFill>
              <a:schemeClr val="accent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A3B0C29-DA4E-4789-859D-184ECDBE5071}"/>
              </a:ext>
            </a:extLst>
          </p:cNvPr>
          <p:cNvGrpSpPr/>
          <p:nvPr/>
        </p:nvGrpSpPr>
        <p:grpSpPr>
          <a:xfrm>
            <a:off x="876693" y="1675124"/>
            <a:ext cx="2793948" cy="1310246"/>
            <a:chOff x="2754625" y="3664067"/>
            <a:chExt cx="4457304" cy="2620832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620A128-AB8D-4FC3-82A3-960DD350C931}"/>
                </a:ext>
              </a:extLst>
            </p:cNvPr>
            <p:cNvSpPr txBox="1"/>
            <p:nvPr/>
          </p:nvSpPr>
          <p:spPr>
            <a:xfrm>
              <a:off x="3152921" y="4002337"/>
              <a:ext cx="4059008" cy="923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tr-TR" sz="2400" dirty="0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D. Toplumsal Katkı</a:t>
              </a:r>
              <a:endParaRPr lang="en-US" sz="2400" dirty="0">
                <a:latin typeface="Corbel" panose="020B0503020204020204" pitchFamily="34" charset="0"/>
                <a:ea typeface="Open Sans Bold" panose="020B0806030504020204" pitchFamily="34" charset="0"/>
                <a:cs typeface="Open Sans Bold" panose="020B0806030504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67F6E63-976E-4470-8B24-D86EC2466F90}"/>
                </a:ext>
              </a:extLst>
            </p:cNvPr>
            <p:cNvSpPr txBox="1"/>
            <p:nvPr/>
          </p:nvSpPr>
          <p:spPr>
            <a:xfrm>
              <a:off x="6917221" y="4802273"/>
              <a:ext cx="294708" cy="5540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endParaRPr lang="en-US" sz="1200" dirty="0">
                <a:latin typeface="Corbel" panose="020B0503020204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C9B80D8-D8B0-4627-9BB3-0D18A98D0F68}"/>
                </a:ext>
              </a:extLst>
            </p:cNvPr>
            <p:cNvSpPr/>
            <p:nvPr/>
          </p:nvSpPr>
          <p:spPr>
            <a:xfrm>
              <a:off x="6917220" y="3664067"/>
              <a:ext cx="294709" cy="5540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endParaRPr lang="en-US" sz="1200" dirty="0">
                <a:latin typeface="Corbel" panose="020B0503020204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0D071C7-141A-48A0-AEAA-36720E8366CF}"/>
                </a:ext>
              </a:extLst>
            </p:cNvPr>
            <p:cNvSpPr txBox="1"/>
            <p:nvPr/>
          </p:nvSpPr>
          <p:spPr>
            <a:xfrm>
              <a:off x="2754625" y="4992069"/>
              <a:ext cx="4457304" cy="1292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latin typeface="Corbel" panose="020B0503020204020204" pitchFamily="34" charset="0"/>
                </a:rPr>
                <a:t>D.1. </a:t>
              </a:r>
              <a:r>
                <a:rPr lang="en-US" sz="1200" dirty="0" err="1">
                  <a:latin typeface="Corbel" panose="020B0503020204020204" pitchFamily="34" charset="0"/>
                </a:rPr>
                <a:t>Toplumsal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Katkı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Süreçlerinin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Yönetimi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ve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Toplumsal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Katkı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Kaynakları</a:t>
              </a:r>
              <a:endParaRPr lang="en-US" sz="1200" dirty="0">
                <a:latin typeface="Corbel" panose="020B0503020204020204" pitchFamily="34" charset="0"/>
              </a:endParaRPr>
            </a:p>
            <a:p>
              <a:pPr algn="r"/>
              <a:r>
                <a:rPr lang="en-US" sz="1200" dirty="0">
                  <a:latin typeface="Corbel" panose="020B0503020204020204" pitchFamily="34" charset="0"/>
                </a:rPr>
                <a:t>D.2. </a:t>
              </a:r>
              <a:r>
                <a:rPr lang="en-US" sz="1200" dirty="0" err="1">
                  <a:latin typeface="Corbel" panose="020B0503020204020204" pitchFamily="34" charset="0"/>
                </a:rPr>
                <a:t>Toplumsal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Katkı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Performansı</a:t>
              </a:r>
              <a:endParaRPr lang="en-US" sz="1200" dirty="0">
                <a:latin typeface="Corbel" panose="020B0503020204020204" pitchFamily="34" charset="0"/>
              </a:endParaRPr>
            </a:p>
          </p:txBody>
        </p: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5F30CE6-53FB-477F-A8F6-633577D7CB1A}"/>
              </a:ext>
            </a:extLst>
          </p:cNvPr>
          <p:cNvCxnSpPr>
            <a:cxnSpLocks/>
          </p:cNvCxnSpPr>
          <p:nvPr/>
        </p:nvCxnSpPr>
        <p:spPr>
          <a:xfrm flipH="1">
            <a:off x="2639491" y="4660151"/>
            <a:ext cx="1523071" cy="0"/>
          </a:xfrm>
          <a:prstGeom prst="line">
            <a:avLst/>
          </a:prstGeom>
          <a:ln w="38100">
            <a:solidFill>
              <a:srgbClr val="FFC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795909C-EFD9-4F23-98DA-74AC47C9BBB6}"/>
              </a:ext>
            </a:extLst>
          </p:cNvPr>
          <p:cNvGrpSpPr/>
          <p:nvPr/>
        </p:nvGrpSpPr>
        <p:grpSpPr>
          <a:xfrm>
            <a:off x="475140" y="4143073"/>
            <a:ext cx="3482107" cy="2011308"/>
            <a:chOff x="2047101" y="7570915"/>
            <a:chExt cx="3305606" cy="4427332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A9C5670-4212-4590-8376-DE8365D6C51A}"/>
                </a:ext>
              </a:extLst>
            </p:cNvPr>
            <p:cNvSpPr txBox="1"/>
            <p:nvPr/>
          </p:nvSpPr>
          <p:spPr>
            <a:xfrm>
              <a:off x="2047101" y="8983933"/>
              <a:ext cx="3305606" cy="10162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tr-TR" sz="2400" dirty="0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C. Araştırma ve Geliştirme</a:t>
              </a:r>
              <a:endParaRPr lang="en-US" sz="2400" dirty="0">
                <a:latin typeface="Corbel" panose="020B0503020204020204" pitchFamily="34" charset="0"/>
                <a:ea typeface="Open Sans Bold" panose="020B0806030504020204" pitchFamily="34" charset="0"/>
                <a:cs typeface="Open Sans Bold" panose="020B0806030504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01E45CC-8CF6-40F4-A57B-5218EDCE0803}"/>
                </a:ext>
              </a:extLst>
            </p:cNvPr>
            <p:cNvSpPr txBox="1"/>
            <p:nvPr/>
          </p:nvSpPr>
          <p:spPr>
            <a:xfrm>
              <a:off x="5157442" y="8709122"/>
              <a:ext cx="175366" cy="6097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endParaRPr lang="en-US" sz="1200" dirty="0">
                <a:latin typeface="Corbel" panose="020B0503020204020204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B1B2BE7-DBFA-4B25-9316-CDBD5AD7CF4E}"/>
                </a:ext>
              </a:extLst>
            </p:cNvPr>
            <p:cNvSpPr/>
            <p:nvPr/>
          </p:nvSpPr>
          <p:spPr>
            <a:xfrm>
              <a:off x="5157442" y="7570915"/>
              <a:ext cx="175366" cy="60973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endParaRPr lang="en-US" sz="1200" dirty="0">
                <a:latin typeface="Corbel" panose="020B0503020204020204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7914F50-22F2-420C-878E-C720E9607892}"/>
                </a:ext>
              </a:extLst>
            </p:cNvPr>
            <p:cNvSpPr txBox="1"/>
            <p:nvPr/>
          </p:nvSpPr>
          <p:spPr>
            <a:xfrm>
              <a:off x="3036829" y="9762549"/>
              <a:ext cx="2295979" cy="2235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latin typeface="Corbel" panose="020B0503020204020204" pitchFamily="34" charset="0"/>
                </a:rPr>
                <a:t>C.1. </a:t>
              </a:r>
              <a:r>
                <a:rPr lang="en-US" sz="1200" dirty="0" err="1">
                  <a:latin typeface="Corbel" panose="020B0503020204020204" pitchFamily="34" charset="0"/>
                </a:rPr>
                <a:t>Araştırma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Süreçlerinin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Yönetimi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ve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Araştırma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Kaynakları</a:t>
              </a:r>
              <a:endParaRPr lang="en-US" sz="1200" dirty="0">
                <a:latin typeface="Corbel" panose="020B0503020204020204" pitchFamily="34" charset="0"/>
              </a:endParaRPr>
            </a:p>
            <a:p>
              <a:pPr algn="r"/>
              <a:r>
                <a:rPr lang="en-US" sz="1200" dirty="0">
                  <a:latin typeface="Corbel" panose="020B0503020204020204" pitchFamily="34" charset="0"/>
                </a:rPr>
                <a:t>C.2. </a:t>
              </a:r>
              <a:r>
                <a:rPr lang="en-US" sz="1200" dirty="0" err="1">
                  <a:latin typeface="Corbel" panose="020B0503020204020204" pitchFamily="34" charset="0"/>
                </a:rPr>
                <a:t>Araştırma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Yetkinliği</a:t>
              </a:r>
              <a:r>
                <a:rPr lang="en-US" sz="1200" dirty="0">
                  <a:latin typeface="Corbel" panose="020B0503020204020204" pitchFamily="34" charset="0"/>
                </a:rPr>
                <a:t>, </a:t>
              </a:r>
              <a:r>
                <a:rPr lang="en-US" sz="1200" dirty="0" err="1">
                  <a:latin typeface="Corbel" panose="020B0503020204020204" pitchFamily="34" charset="0"/>
                </a:rPr>
                <a:t>İş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Birlikleri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ve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Destekler</a:t>
              </a:r>
              <a:endParaRPr lang="en-US" sz="1200" dirty="0">
                <a:latin typeface="Corbel" panose="020B0503020204020204" pitchFamily="34" charset="0"/>
              </a:endParaRPr>
            </a:p>
            <a:p>
              <a:pPr algn="r"/>
              <a:r>
                <a:rPr lang="en-US" sz="1200" dirty="0">
                  <a:latin typeface="Corbel" panose="020B0503020204020204" pitchFamily="34" charset="0"/>
                </a:rPr>
                <a:t>C.3. </a:t>
              </a:r>
              <a:r>
                <a:rPr lang="en-US" sz="1200" dirty="0" err="1">
                  <a:latin typeface="Corbel" panose="020B0503020204020204" pitchFamily="34" charset="0"/>
                </a:rPr>
                <a:t>Araştırma</a:t>
              </a:r>
              <a:r>
                <a:rPr lang="en-US" sz="1200" dirty="0">
                  <a:latin typeface="Corbel" panose="020B0503020204020204" pitchFamily="34" charset="0"/>
                </a:rPr>
                <a:t> </a:t>
              </a:r>
              <a:r>
                <a:rPr lang="en-US" sz="1200" dirty="0" err="1">
                  <a:latin typeface="Corbel" panose="020B0503020204020204" pitchFamily="34" charset="0"/>
                </a:rPr>
                <a:t>Performansı</a:t>
              </a:r>
              <a:endParaRPr lang="en-US" sz="1200" dirty="0">
                <a:latin typeface="Corbel" panose="020B0503020204020204" pitchFamily="34" charset="0"/>
              </a:endParaRPr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040D4E-2697-43F3-9003-CCA4C5B71576}"/>
              </a:ext>
            </a:extLst>
          </p:cNvPr>
          <p:cNvCxnSpPr>
            <a:cxnSpLocks/>
          </p:cNvCxnSpPr>
          <p:nvPr/>
        </p:nvCxnSpPr>
        <p:spPr>
          <a:xfrm>
            <a:off x="7937998" y="4284202"/>
            <a:ext cx="1211962" cy="2862"/>
          </a:xfrm>
          <a:prstGeom prst="line">
            <a:avLst/>
          </a:prstGeom>
          <a:ln w="38100">
            <a:solidFill>
              <a:srgbClr val="0070C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7C9E730-53CD-4AD0-B3D9-7D3F5BD8FB9B}"/>
              </a:ext>
            </a:extLst>
          </p:cNvPr>
          <p:cNvGrpSpPr/>
          <p:nvPr/>
        </p:nvGrpSpPr>
        <p:grpSpPr>
          <a:xfrm>
            <a:off x="8487587" y="4570143"/>
            <a:ext cx="2835200" cy="1875670"/>
            <a:chOff x="19023801" y="3088096"/>
            <a:chExt cx="5671137" cy="8037856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50CA418-1CCF-441C-B409-7F96ECD3F66D}"/>
                </a:ext>
              </a:extLst>
            </p:cNvPr>
            <p:cNvSpPr txBox="1"/>
            <p:nvPr/>
          </p:nvSpPr>
          <p:spPr>
            <a:xfrm flipH="1">
              <a:off x="19023801" y="3088096"/>
              <a:ext cx="5671137" cy="19783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2400" dirty="0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B. Eğitim ve Öğretim</a:t>
              </a:r>
              <a:endParaRPr lang="en-US" sz="2400" dirty="0">
                <a:latin typeface="Corbel" panose="020B0503020204020204" pitchFamily="34" charset="0"/>
                <a:ea typeface="Open Sans Bold" panose="020B0806030504020204" pitchFamily="34" charset="0"/>
                <a:cs typeface="Open Sans Bold" panose="020B0806030504020204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9E91889-F156-401B-B85A-5D0F8486B9C5}"/>
                </a:ext>
              </a:extLst>
            </p:cNvPr>
            <p:cNvSpPr txBox="1"/>
            <p:nvPr/>
          </p:nvSpPr>
          <p:spPr>
            <a:xfrm flipH="1">
              <a:off x="19080100" y="4802273"/>
              <a:ext cx="369510" cy="11870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>
                <a:latin typeface="Corbel" panose="020B0503020204020204" pitchFamily="34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1588FC1-C984-4628-A8F8-6BEA886D5EB3}"/>
                </a:ext>
              </a:extLst>
            </p:cNvPr>
            <p:cNvSpPr/>
            <p:nvPr/>
          </p:nvSpPr>
          <p:spPr>
            <a:xfrm flipH="1">
              <a:off x="19080100" y="3664069"/>
              <a:ext cx="369510" cy="11870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sz="1200" dirty="0">
                <a:latin typeface="Corbel" panose="020B0503020204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546A222-C41C-4419-ACE7-1DB6CA6A0AC6}"/>
                </a:ext>
              </a:extLst>
            </p:cNvPr>
            <p:cNvSpPr txBox="1"/>
            <p:nvPr/>
          </p:nvSpPr>
          <p:spPr>
            <a:xfrm flipH="1">
              <a:off x="19785064" y="5190798"/>
              <a:ext cx="4276292" cy="59351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200" dirty="0">
                  <a:latin typeface="Corbel" panose="020B0503020204020204" pitchFamily="34" charset="0"/>
                </a:rPr>
                <a:t>B.1. Program Tasarımı, Değerlendirmesi ve Güncellenmesi</a:t>
              </a:r>
            </a:p>
            <a:p>
              <a:r>
                <a:rPr lang="tr-TR" sz="1200" dirty="0">
                  <a:latin typeface="Corbel" panose="020B0503020204020204" pitchFamily="34" charset="0"/>
                </a:rPr>
                <a:t>B.2. Programların Yürütülmesi</a:t>
              </a:r>
            </a:p>
            <a:p>
              <a:r>
                <a:rPr lang="tr-TR" sz="1200" dirty="0">
                  <a:latin typeface="Corbel" panose="020B0503020204020204" pitchFamily="34" charset="0"/>
                </a:rPr>
                <a:t>B.3. Öğrenme Kaynakları ve Akademik Destek Hizmetleri</a:t>
              </a:r>
            </a:p>
            <a:p>
              <a:r>
                <a:rPr lang="tr-TR" sz="1200" dirty="0">
                  <a:latin typeface="Corbel" panose="020B0503020204020204" pitchFamily="34" charset="0"/>
                </a:rPr>
                <a:t>B.4. Öğretim Kadrosu</a:t>
              </a:r>
            </a:p>
          </p:txBody>
        </p: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07429AB-F874-4B1C-BCF5-FBFBC78DE654}"/>
              </a:ext>
            </a:extLst>
          </p:cNvPr>
          <p:cNvCxnSpPr>
            <a:cxnSpLocks/>
          </p:cNvCxnSpPr>
          <p:nvPr/>
        </p:nvCxnSpPr>
        <p:spPr>
          <a:xfrm>
            <a:off x="6641453" y="1779877"/>
            <a:ext cx="2606242" cy="0"/>
          </a:xfrm>
          <a:prstGeom prst="line">
            <a:avLst/>
          </a:prstGeom>
          <a:ln w="38100">
            <a:solidFill>
              <a:srgbClr val="BEBEBE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F13FFF6-79A9-42AC-B22C-8C1513AF9DD2}"/>
              </a:ext>
            </a:extLst>
          </p:cNvPr>
          <p:cNvGrpSpPr/>
          <p:nvPr/>
        </p:nvGrpSpPr>
        <p:grpSpPr>
          <a:xfrm>
            <a:off x="8377508" y="1875761"/>
            <a:ext cx="3578317" cy="1428410"/>
            <a:chOff x="16940143" y="9244662"/>
            <a:chExt cx="7890440" cy="1488689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37A8672-6D63-4363-B2A8-D82B0D55A45C}"/>
                </a:ext>
              </a:extLst>
            </p:cNvPr>
            <p:cNvSpPr/>
            <p:nvPr/>
          </p:nvSpPr>
          <p:spPr>
            <a:xfrm flipH="1">
              <a:off x="17610418" y="9674827"/>
              <a:ext cx="4926149" cy="105852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r-TR" sz="1200" dirty="0">
                  <a:latin typeface="Corbel" panose="020B0503020204020204" pitchFamily="34" charset="0"/>
                </a:rPr>
                <a:t>A.1. Liderlik ve Kalite</a:t>
              </a:r>
            </a:p>
            <a:p>
              <a:r>
                <a:rPr lang="tr-TR" sz="1200" dirty="0">
                  <a:latin typeface="Corbel" panose="020B0503020204020204" pitchFamily="34" charset="0"/>
                </a:rPr>
                <a:t>A.2. Misyon ve Stratejik Amaçlar</a:t>
              </a:r>
            </a:p>
            <a:p>
              <a:r>
                <a:rPr lang="tr-TR" sz="1200" dirty="0">
                  <a:latin typeface="Corbel" panose="020B0503020204020204" pitchFamily="34" charset="0"/>
                </a:rPr>
                <a:t>A.3. Yönetim Sistemleri</a:t>
              </a:r>
            </a:p>
            <a:p>
              <a:r>
                <a:rPr lang="tr-TR" sz="1200" dirty="0">
                  <a:latin typeface="Corbel" panose="020B0503020204020204" pitchFamily="34" charset="0"/>
                </a:rPr>
                <a:t>A.4. Paydaş Katılımı</a:t>
              </a:r>
            </a:p>
            <a:p>
              <a:r>
                <a:rPr lang="tr-TR" sz="1200" dirty="0">
                  <a:latin typeface="Corbel" panose="020B0503020204020204" pitchFamily="34" charset="0"/>
                </a:rPr>
                <a:t>A.5. </a:t>
              </a:r>
              <a:r>
                <a:rPr lang="tr-TR" sz="1200" dirty="0" err="1">
                  <a:latin typeface="Corbel" panose="020B0503020204020204" pitchFamily="34" charset="0"/>
                </a:rPr>
                <a:t>Uluslararasılaşma</a:t>
              </a:r>
              <a:endParaRPr lang="tr-TR" sz="1200" dirty="0">
                <a:latin typeface="Corbel" panose="020B0503020204020204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2A8086C-5713-4B1A-AEB1-9BE4F585BD0D}"/>
                </a:ext>
              </a:extLst>
            </p:cNvPr>
            <p:cNvSpPr txBox="1"/>
            <p:nvPr/>
          </p:nvSpPr>
          <p:spPr>
            <a:xfrm flipH="1">
              <a:off x="16940143" y="9244662"/>
              <a:ext cx="7890440" cy="416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000" dirty="0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A. </a:t>
              </a:r>
              <a:r>
                <a:rPr lang="en-US" sz="2000" dirty="0" err="1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Liderlik</a:t>
              </a:r>
              <a:r>
                <a:rPr lang="en-US" sz="2000" dirty="0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, </a:t>
              </a:r>
              <a:r>
                <a:rPr lang="en-US" sz="2000" dirty="0" err="1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Yönetişim</a:t>
              </a:r>
              <a:r>
                <a:rPr lang="en-US" sz="2000" dirty="0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 </a:t>
              </a:r>
              <a:r>
                <a:rPr lang="en-US" sz="2000" dirty="0" err="1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ve</a:t>
              </a:r>
              <a:r>
                <a:rPr lang="en-US" sz="2000" dirty="0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 </a:t>
              </a:r>
              <a:r>
                <a:rPr lang="en-US" sz="2000" dirty="0" err="1">
                  <a:latin typeface="Corbel" panose="020B0503020204020204" pitchFamily="34" charset="0"/>
                  <a:ea typeface="Open Sans Bold" panose="020B0806030504020204" pitchFamily="34" charset="0"/>
                  <a:cs typeface="Open Sans Bold" panose="020B0806030504020204" pitchFamily="34" charset="0"/>
                </a:rPr>
                <a:t>Kalite</a:t>
              </a:r>
              <a:endParaRPr lang="en-US" sz="2000" dirty="0">
                <a:latin typeface="Corbel" panose="020B0503020204020204" pitchFamily="34" charset="0"/>
                <a:ea typeface="Open Sans Bold" panose="020B0806030504020204" pitchFamily="34" charset="0"/>
                <a:cs typeface="Open Sans Bold" panose="020B08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149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path" presetSubtype="0" repeatCount="indefinite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0052 -0.00138 C -0.0207 0.05695 -0.10664 0.02755 -0.19244 -0.06782 C -0.27747 -0.1618 -0.32981 -0.28726 -0.30976 -0.34513 C -0.28945 -0.40347 -0.20377 -0.37361 -0.11796 -0.27847 C -0.03268 -0.18333 0.02006 -0.05949 -0.00052 -0.00138 Z " pathEditMode="relative" rAng="7320000" ptsTypes="AAAAA">
                                      <p:cBhvr>
                                        <p:cTn id="30" dur="1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56" y="-17176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C 0.03867 -4.81481E-6 0.07005 0.14514 0.07005 0.32454 C 0.07005 0.50371 0.03867 0.64931 2.08333E-7 0.64931 C -0.03867 0.64931 -0.06992 0.50371 -0.06992 0.32454 C -0.06992 0.14514 -0.03867 -4.81481E-6 2.08333E-7 -4.81481E-6 Z " pathEditMode="relative" rAng="0" ptsTypes="AAAAA">
                                      <p:cBhvr>
                                        <p:cTn id="32" dur="1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454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393 C 0.0207 0.05486 -0.03099 0.18009 -0.1155 0.27732 C -0.19961 0.375 -0.28555 0.40718 -0.30664 0.34954 C -0.32735 0.29283 -0.27591 0.16667 -0.19154 0.06898 C -0.10703 -0.0287 -0.02123 -0.06111 -0.00052 -0.00393 Z " pathEditMode="relative" rAng="3420000" ptsTypes="AAAAA">
                                      <p:cBhvr>
                                        <p:cTn id="34" dur="1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86" y="1768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9" presetClass="entr" presetSubtype="0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9" presetClass="entr" presetSubtype="0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9" presetClass="entr" presetSubtype="0" decel="10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3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3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3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3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3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3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3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3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3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55 -0.06204 C 0.01745 -0.06204 0.09857 0.07732 0.09857 0.25046 C 0.09857 0.42338 0.01745 0.56435 -0.08255 0.56435 C -0.18203 0.56435 -0.26224 0.42338 -0.26224 0.25046 C -0.26224 0.07732 -0.18203 -0.06204 -0.08255 -0.06204 Z " pathEditMode="relative" rAng="0" ptsTypes="AAAAA">
                                      <p:cBhvr>
                                        <p:cTn id="93" dur="1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3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23" grpId="0" animBg="1"/>
      <p:bldP spid="6" grpId="0" animBg="1"/>
      <p:bldP spid="7" grpId="0" animBg="1"/>
      <p:bldP spid="8" grpId="0" animBg="1"/>
      <p:bldP spid="9" grpId="0" animBg="1"/>
      <p:bldP spid="12" grpId="0" animBg="1"/>
      <p:bldP spid="12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9_Office Theme">
  <a:themeElements>
    <a:clrScheme name="Massive X new Blue color">
      <a:dk1>
        <a:srgbClr val="172144"/>
      </a:dk1>
      <a:lt1>
        <a:srgbClr val="FFFFFF"/>
      </a:lt1>
      <a:dk2>
        <a:srgbClr val="08C6F9"/>
      </a:dk2>
      <a:lt2>
        <a:srgbClr val="0FBCFA"/>
      </a:lt2>
      <a:accent1>
        <a:srgbClr val="377DFF"/>
      </a:accent1>
      <a:accent2>
        <a:srgbClr val="3087FE"/>
      </a:accent2>
      <a:accent3>
        <a:srgbClr val="2A92FD"/>
      </a:accent3>
      <a:accent4>
        <a:srgbClr val="239CFC"/>
      </a:accent4>
      <a:accent5>
        <a:srgbClr val="1CA7FC"/>
      </a:accent5>
      <a:accent6>
        <a:srgbClr val="15B1FB"/>
      </a:accent6>
      <a:hlink>
        <a:srgbClr val="2F8299"/>
      </a:hlink>
      <a:folHlink>
        <a:srgbClr val="8C8C8C"/>
      </a:folHlink>
    </a:clrScheme>
    <a:fontScheme name="Lymo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1711</TotalTime>
  <Words>905</Words>
  <Application>Microsoft Office PowerPoint</Application>
  <PresentationFormat>Geniş ekran</PresentationFormat>
  <Paragraphs>238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33" baseType="lpstr">
      <vt:lpstr>Arial</vt:lpstr>
      <vt:lpstr>Calibri</vt:lpstr>
      <vt:lpstr>CamberW04-Bold</vt:lpstr>
      <vt:lpstr>CamberW04-Medium</vt:lpstr>
      <vt:lpstr>CamberW04-Regular</vt:lpstr>
      <vt:lpstr>Century Gothic</vt:lpstr>
      <vt:lpstr>Corbel</vt:lpstr>
      <vt:lpstr>Designball-Charts-01</vt:lpstr>
      <vt:lpstr>Designball-Social-01</vt:lpstr>
      <vt:lpstr>Open Sans</vt:lpstr>
      <vt:lpstr>Open Sans Bold</vt:lpstr>
      <vt:lpstr>Open Sans Extrabold</vt:lpstr>
      <vt:lpstr>9_Office Theme</vt:lpstr>
      <vt:lpstr>PowerPoint Sunusu</vt:lpstr>
      <vt:lpstr>PowerPoint Sunusu</vt:lpstr>
      <vt:lpstr>İçerik</vt:lpstr>
      <vt:lpstr>2023 İtibarıyla Tamamlanan  Değerlendirme Sayıları</vt:lpstr>
      <vt:lpstr>PowerPoint Sunusu</vt:lpstr>
      <vt:lpstr>PowerPoint Sunusu</vt:lpstr>
      <vt:lpstr>Mevzuat ve Kılavuz Güncellemeleri</vt:lpstr>
      <vt:lpstr>PowerPoint Sunusu</vt:lpstr>
      <vt:lpstr>PowerPoint Sunusu</vt:lpstr>
      <vt:lpstr>KİDR Geri Bildirimleri – 2022 Durum Raporu</vt:lpstr>
      <vt:lpstr>KİDR’lerde sık karşılaşılan problemler – 2022 Durum Raporu</vt:lpstr>
      <vt:lpstr>PowerPoint Sunusu</vt:lpstr>
      <vt:lpstr>PowerPoint Sunusu</vt:lpstr>
      <vt:lpstr>KİDR Puanları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DİLEK AVŞAROGLU ERKAN</dc:creator>
  <cp:lastModifiedBy>Serap ŞAHİN</cp:lastModifiedBy>
  <cp:revision>94</cp:revision>
  <dcterms:created xsi:type="dcterms:W3CDTF">2023-09-14T07:48:46Z</dcterms:created>
  <dcterms:modified xsi:type="dcterms:W3CDTF">2024-01-26T12:00:06Z</dcterms:modified>
</cp:coreProperties>
</file>